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3" d="100"/>
          <a:sy n="93" d="100"/>
        </p:scale>
        <p:origin x="27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«Применение приёма «Да-</a:t>
            </a:r>
            <a:r>
              <a:rPr lang="ru-RU" sz="3200" b="0" i="0" u="none" strike="noStrike" cap="none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нетка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 на уроке английского языка»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6096000" y="4689399"/>
            <a:ext cx="5897529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Краюшкина Полина Владимировна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английского языка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 МОУ «ЛСОШ №1»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городской округ Лотошино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200" y="1586728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Цель: </a:t>
            </a:r>
            <a:r>
              <a:rPr lang="ru-RU" sz="1900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создать условия для формирования представлений у обучающихся о континентах, странах и представителей животного мира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Задачи:</a:t>
            </a: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b="1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Образовательные: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расширить словарный запас учащихся по темам «Континенты», «Страны», «Животные».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b="1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Развивающая: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развивать навыки устной речи (говорение) через участие в обсуждениях;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развивать умение работать в группе и индивидуально;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анализировать полученную информацию.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b="1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Воспитательные: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воспитывать интерес к познанию окружающего мира;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способствовать развитию коммуникативных навыков;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lnSpc>
                <a:spcPct val="115000"/>
              </a:lnSpc>
              <a:spcBef>
                <a:spcPts val="0"/>
              </a:spcBef>
              <a:buNone/>
            </a:pPr>
            <a:r>
              <a:rPr lang="ru-RU" sz="1900" dirty="0">
                <a:solidFill>
                  <a:srgbClr val="181818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создать активное взаимодействие  учащихся в команде.</a:t>
            </a:r>
            <a:endParaRPr lang="ru-RU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433216" y="492453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 «Да-</a:t>
            </a:r>
            <a:r>
              <a:rPr lang="ru-RU" sz="3700" dirty="0" err="1"/>
              <a:t>нетка</a:t>
            </a:r>
            <a:r>
              <a:rPr lang="ru-RU" sz="3700" dirty="0"/>
              <a:t>»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1181445" y="181815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Учитель загадывает объект или событие, а игроки должны отгадать, что загадано посредством «закрытых» вопросов. Учитель может отвечать: «да» или «нет».</a:t>
            </a:r>
          </a:p>
          <a:p>
            <a:pPr marL="114300" indent="0" algn="l">
              <a:buNone/>
            </a:pPr>
            <a:r>
              <a:rPr lang="ru-RU" b="0" dirty="0">
                <a:solidFill>
                  <a:srgbClr val="333333"/>
                </a:solidFill>
                <a:effectLst/>
                <a:latin typeface="YS Text"/>
              </a:rPr>
              <a:t>Приём формирует следующие универсальные учебные действия: 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умение связывать разрозненные факты в единую картину;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умение систематизировать уже имеющуюся информацию;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умение слушать и слышать друг друга.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969681" y="677048"/>
            <a:ext cx="6726253" cy="616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br>
              <a:rPr lang="ru-RU" dirty="0"/>
            </a:b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2CAFC5-5872-45FA-83C0-90769FD1E4F4}"/>
              </a:ext>
            </a:extLst>
          </p:cNvPr>
          <p:cNvSpPr txBox="1"/>
          <p:nvPr/>
        </p:nvSpPr>
        <p:spPr>
          <a:xfrm>
            <a:off x="275908" y="2292511"/>
            <a:ext cx="57624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i="1" dirty="0"/>
              <a:t>Тема урока: «Вокруг света» (изучение стран, континентов и их обитателей)</a:t>
            </a:r>
            <a:br>
              <a:rPr lang="ru-RU" sz="1800" i="1" dirty="0"/>
            </a:br>
            <a:r>
              <a:rPr lang="ru-RU" sz="1800" i="1" dirty="0"/>
              <a:t>Класс: 5</a:t>
            </a:r>
            <a:br>
              <a:rPr lang="ru-RU" sz="1800" i="1" dirty="0"/>
            </a:br>
            <a:r>
              <a:rPr lang="ru-RU" sz="1800" i="1" dirty="0"/>
              <a:t>Предмет: английский язык</a:t>
            </a:r>
            <a:br>
              <a:rPr lang="ru-RU" sz="1800" i="1" dirty="0"/>
            </a:br>
            <a:r>
              <a:rPr lang="ru-RU" sz="1800" i="1" dirty="0"/>
              <a:t>Этап урока, на котором проведена апробация: закрепление и систематизация знаний.</a:t>
            </a:r>
            <a:endParaRPr lang="ru-RU" sz="1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F8C146-F4FF-416C-9F5A-0B6DB63111A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0943" y="1400534"/>
            <a:ext cx="2897359" cy="3883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835498-F1C7-4233-BC8F-69B241E74F1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809" y="1400534"/>
            <a:ext cx="2958542" cy="3883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66818" y="37482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866818" y="1975022"/>
            <a:ext cx="4397160" cy="4244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900" i="1" dirty="0"/>
              <a:t>Учитель загадывал животное, которое обсуждали на уроке. Участники команд по очереди задавали закрытые вопросы учителю, в то время как учитель мог ответить только </a:t>
            </a:r>
            <a:r>
              <a:rPr lang="en-GB" sz="1900" i="1" dirty="0"/>
              <a:t>“yes”</a:t>
            </a:r>
            <a:r>
              <a:rPr lang="ru-RU" sz="1900" i="1" dirty="0"/>
              <a:t> или</a:t>
            </a:r>
            <a:r>
              <a:rPr lang="en-GB" sz="1900" i="1" dirty="0"/>
              <a:t> “no”.</a:t>
            </a:r>
            <a:endParaRPr lang="ru-RU" sz="1900" i="1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900" i="1" dirty="0"/>
              <a:t>Таким образом дети могли узнать цвет, размер, место обитания животного и его способности</a:t>
            </a:r>
            <a:r>
              <a:rPr lang="en-GB" sz="1900" i="1" dirty="0"/>
              <a:t>, </a:t>
            </a:r>
            <a:r>
              <a:rPr lang="ru-RU" sz="1900" i="1" dirty="0"/>
              <a:t>и с помощью этой информации они могли угадать, о каком животном шла речь.</a:t>
            </a: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1900" i="1" dirty="0"/>
              <a:t>Примерные вопросы:</a:t>
            </a:r>
          </a:p>
          <a:p>
            <a:pPr marL="28575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Tx/>
              <a:buChar char="-"/>
            </a:pPr>
            <a:r>
              <a:rPr lang="en-GB" sz="1900" i="1" dirty="0"/>
              <a:t>Can it fly?</a:t>
            </a:r>
          </a:p>
          <a:p>
            <a:pPr marL="28575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Tx/>
              <a:buChar char="-"/>
            </a:pPr>
            <a:r>
              <a:rPr lang="en-GB" sz="1900" i="1" dirty="0"/>
              <a:t>Does it live in Australia?</a:t>
            </a:r>
          </a:p>
          <a:p>
            <a:pPr marL="28575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Tx/>
              <a:buChar char="-"/>
            </a:pPr>
            <a:r>
              <a:rPr lang="en-GB" sz="1900" i="1" dirty="0"/>
              <a:t>Is it small?</a:t>
            </a:r>
          </a:p>
          <a:p>
            <a:pPr marL="28575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Tx/>
              <a:buChar char="-"/>
            </a:pPr>
            <a:r>
              <a:rPr lang="en-GB" sz="1900" i="1" dirty="0"/>
              <a:t>Is it brown?</a:t>
            </a:r>
            <a:endParaRPr lang="ru-RU" sz="1800" i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10773A-B300-45E2-8963-25A3CC797CF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432" y="714081"/>
            <a:ext cx="4011827" cy="52006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336539" y="1088877"/>
            <a:ext cx="11518921" cy="4998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/>
              <a:t>Применение приема «Да-</a:t>
            </a:r>
            <a:r>
              <a:rPr lang="ru-RU" b="0" dirty="0" err="1"/>
              <a:t>нетка</a:t>
            </a:r>
            <a:r>
              <a:rPr lang="ru-RU" b="0" dirty="0"/>
              <a:t>» на уроках английского языка является крайне эффективным.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b="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0" dirty="0"/>
              <a:t>Вот основные выводы, которые можно сделать о пользе этой игры: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b="0" dirty="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b="0" dirty="0"/>
              <a:t>Отработка грамматических структур. Ученики на практике тренируют использование вспомогательных глаголов (</a:t>
            </a:r>
            <a:r>
              <a:rPr lang="ru-RU" b="0" dirty="0" err="1"/>
              <a:t>Is</a:t>
            </a:r>
            <a:r>
              <a:rPr lang="ru-RU" b="0" dirty="0"/>
              <a:t> </a:t>
            </a:r>
            <a:r>
              <a:rPr lang="ru-RU" b="0" dirty="0" err="1"/>
              <a:t>it</a:t>
            </a:r>
            <a:r>
              <a:rPr lang="ru-RU" b="0" dirty="0"/>
              <a:t>...? </a:t>
            </a:r>
            <a:r>
              <a:rPr lang="ru-RU" b="0" dirty="0" err="1"/>
              <a:t>Does</a:t>
            </a:r>
            <a:r>
              <a:rPr lang="ru-RU" b="0" dirty="0"/>
              <a:t> </a:t>
            </a:r>
            <a:r>
              <a:rPr lang="ru-RU" b="0" dirty="0" err="1"/>
              <a:t>it</a:t>
            </a:r>
            <a:r>
              <a:rPr lang="ru-RU" b="0" dirty="0"/>
              <a:t>...? </a:t>
            </a:r>
            <a:r>
              <a:rPr lang="ru-RU" b="0" dirty="0" err="1"/>
              <a:t>Can</a:t>
            </a:r>
            <a:r>
              <a:rPr lang="ru-RU" b="0" dirty="0"/>
              <a:t> </a:t>
            </a:r>
            <a:r>
              <a:rPr lang="ru-RU" b="0" dirty="0" err="1"/>
              <a:t>it</a:t>
            </a:r>
            <a:r>
              <a:rPr lang="ru-RU" b="0" dirty="0"/>
              <a:t>...?) и порядок слов в вопросительном предложении.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b="0" dirty="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b="0" dirty="0"/>
              <a:t>Активизация лексического запаса. Игра заставляет детей «доставать» из памяти слова, которые в обычном упражнении могли бы остаться в пассивном запасе.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b="0" dirty="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b="0" dirty="0"/>
              <a:t>Развитие навыков аудирования. Чтобы не повторяться и прийти к правильному ответу, ученики должны внимательно слушать не только учителя, но и своих одноклассников.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b="0" dirty="0"/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b="0" dirty="0"/>
              <a:t>Повышение мотивации и вовлеченности. Азарт и соревновательный момент между командами заставляют детей забыть о страхе совершить ошибку.</a:t>
            </a: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lang="ru-RU" b="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b="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b="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b="0" dirty="0"/>
          </a:p>
        </p:txBody>
      </p:sp>
      <p:sp>
        <p:nvSpPr>
          <p:cNvPr id="3" name="Google Shape;112;p3">
            <a:extLst>
              <a:ext uri="{FF2B5EF4-FFF2-40B4-BE49-F238E27FC236}">
                <a16:creationId xmlns:a16="http://schemas.microsoft.com/office/drawing/2014/main" id="{C178453F-F73D-43AD-AEA5-EEF06C6AB16B}"/>
              </a:ext>
            </a:extLst>
          </p:cNvPr>
          <p:cNvSpPr txBox="1">
            <a:spLocks/>
          </p:cNvSpPr>
          <p:nvPr/>
        </p:nvSpPr>
        <p:spPr>
          <a:xfrm>
            <a:off x="5095043" y="314583"/>
            <a:ext cx="1890643" cy="616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2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00000"/>
            </a:pPr>
            <a:r>
              <a:rPr lang="ru-RU" sz="14400" dirty="0"/>
              <a:t>Выводы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460</Words>
  <Application>Microsoft Office PowerPoint</Application>
  <PresentationFormat>Широкоэкранный</PresentationFormat>
  <Paragraphs>54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YS Text</vt:lpstr>
      <vt:lpstr>1_Тема Office</vt:lpstr>
      <vt:lpstr>Презентация PowerPoint</vt:lpstr>
      <vt:lpstr>Краткое описание опыта</vt:lpstr>
      <vt:lpstr>Теоретическое описание приема «Да-нетка»</vt:lpstr>
      <vt:lpstr>Практическая значимость 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Полина</cp:lastModifiedBy>
  <cp:revision>8</cp:revision>
  <dcterms:created xsi:type="dcterms:W3CDTF">2024-01-14T08:39:34Z</dcterms:created>
  <dcterms:modified xsi:type="dcterms:W3CDTF">2026-03-18T17:49:58Z</dcterms:modified>
</cp:coreProperties>
</file>