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23ED99C2-ADF7-F017-74D4-271E588CA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1D30E1FB-04B1-D0B4-0218-F2EE8597DA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FEBCF098-6BD6-7DC8-377C-6A4ED149E69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23351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86" y="197142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Тема: 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«Использование педа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гогического приема </a:t>
            </a:r>
            <a:r>
              <a:rPr lang="ru-RU" sz="3200" b="1" i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3200" b="1" i="1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Синквейн</a:t>
            </a:r>
            <a:r>
              <a:rPr lang="ru-RU" sz="3200" b="1" i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на уроках литературы в 5 классе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1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i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1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1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1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i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1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Ромаева Алина Евгеньевна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русского языка и литературы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МБОУ ЦО №2, Богородский городской округ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752530" y="365125"/>
            <a:ext cx="6512619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i="1" dirty="0">
                <a:solidFill>
                  <a:schemeClr val="bg2"/>
                </a:solidFill>
              </a:rPr>
              <a:t>Краткое описание опыта</a:t>
            </a:r>
            <a:endParaRPr sz="3700" b="1" i="1" dirty="0">
              <a:solidFill>
                <a:schemeClr val="bg2"/>
              </a:solidFill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599483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i="1" u="sng" dirty="0">
                <a:solidFill>
                  <a:schemeClr val="bg2"/>
                </a:solidFill>
              </a:rPr>
              <a:t>Цель: </a:t>
            </a:r>
            <a:r>
              <a:rPr lang="ru-RU" i="1" dirty="0">
                <a:solidFill>
                  <a:schemeClr val="bg2"/>
                </a:solidFill>
              </a:rPr>
              <a:t>формирование универсальных учебных действий обучающихся 5 класса посредством использования педагогического приёма </a:t>
            </a:r>
            <a:r>
              <a:rPr lang="ru-RU" b="1" i="1" dirty="0">
                <a:solidFill>
                  <a:schemeClr val="bg2"/>
                </a:solidFill>
              </a:rPr>
              <a:t>«</a:t>
            </a:r>
            <a:r>
              <a:rPr lang="ru-RU" b="1" i="1" dirty="0" err="1">
                <a:solidFill>
                  <a:schemeClr val="bg2"/>
                </a:solidFill>
              </a:rPr>
              <a:t>синквейн</a:t>
            </a:r>
            <a:r>
              <a:rPr lang="ru-RU" b="1" i="1" dirty="0">
                <a:solidFill>
                  <a:schemeClr val="bg2"/>
                </a:solidFill>
              </a:rPr>
              <a:t>» </a:t>
            </a:r>
            <a:r>
              <a:rPr lang="ru-RU" i="1" dirty="0">
                <a:solidFill>
                  <a:schemeClr val="bg2"/>
                </a:solidFill>
              </a:rPr>
              <a:t>на уроках литературы.</a:t>
            </a:r>
            <a:br>
              <a:rPr lang="ru-RU" i="1" dirty="0">
                <a:solidFill>
                  <a:schemeClr val="bg2"/>
                </a:solidFill>
              </a:rPr>
            </a:br>
            <a:endParaRPr i="1" dirty="0">
              <a:solidFill>
                <a:schemeClr val="bg2"/>
              </a:solidFill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i="1" u="sng" dirty="0">
                <a:solidFill>
                  <a:schemeClr val="bg2"/>
                </a:solidFill>
              </a:rPr>
              <a:t>Задачи: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i="1" dirty="0">
                <a:solidFill>
                  <a:schemeClr val="bg2"/>
                </a:solidFill>
              </a:rPr>
              <a:t>• развитие познавательных УУД </a:t>
            </a:r>
            <a:r>
              <a:rPr lang="ru-RU" i="1" dirty="0">
                <a:solidFill>
                  <a:schemeClr val="bg2"/>
                </a:solidFill>
              </a:rPr>
              <a:t>(анализ и обобщение текста);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i="1" dirty="0">
                <a:solidFill>
                  <a:schemeClr val="bg2"/>
                </a:solidFill>
              </a:rPr>
              <a:t>• формирование коммуникативных УУД </a:t>
            </a:r>
            <a:r>
              <a:rPr lang="ru-RU" i="1" dirty="0">
                <a:solidFill>
                  <a:schemeClr val="bg2"/>
                </a:solidFill>
              </a:rPr>
              <a:t>(точное и выразительное высказывание);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i="1" dirty="0">
                <a:solidFill>
                  <a:schemeClr val="bg2"/>
                </a:solidFill>
              </a:rPr>
              <a:t>• развитие регулятивных УУД </a:t>
            </a:r>
            <a:r>
              <a:rPr lang="ru-RU" i="1" dirty="0">
                <a:solidFill>
                  <a:schemeClr val="bg2"/>
                </a:solidFill>
              </a:rPr>
              <a:t>(планирование и самоконтроль);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i="1" dirty="0">
                <a:solidFill>
                  <a:schemeClr val="bg2"/>
                </a:solidFill>
              </a:rPr>
              <a:t>• формирование личностных результатов </a:t>
            </a:r>
            <a:r>
              <a:rPr lang="ru-RU" i="1" dirty="0">
                <a:solidFill>
                  <a:schemeClr val="bg2"/>
                </a:solidFill>
              </a:rPr>
              <a:t>(интерес к чтению, ценностное отношение к литературе);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i="1" dirty="0">
                <a:solidFill>
                  <a:schemeClr val="bg2"/>
                </a:solidFill>
              </a:rPr>
              <a:t>• достижение предметных результатов </a:t>
            </a:r>
            <a:r>
              <a:rPr lang="ru-RU" i="1" dirty="0">
                <a:solidFill>
                  <a:schemeClr val="bg2"/>
                </a:solidFill>
              </a:rPr>
              <a:t>(понимание текста, характеристика героев).</a:t>
            </a:r>
            <a:endParaRPr i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6700949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i="1" dirty="0">
                <a:solidFill>
                  <a:schemeClr val="bg2"/>
                </a:solidFill>
              </a:rPr>
              <a:t>Теоретическое описание приема</a:t>
            </a:r>
            <a:endParaRPr sz="3700" b="1" i="1" dirty="0">
              <a:solidFill>
                <a:schemeClr val="bg2"/>
              </a:solidFill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716672" y="15375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i="0" dirty="0" err="1">
                <a:solidFill>
                  <a:schemeClr val="bg2"/>
                </a:solidFill>
                <a:effectLst/>
                <a:latin typeface="YS Text"/>
              </a:rPr>
              <a:t>Синквейн</a:t>
            </a:r>
            <a:r>
              <a:rPr lang="ru-RU" b="0" i="0" dirty="0">
                <a:solidFill>
                  <a:schemeClr val="bg2"/>
                </a:solidFill>
                <a:effectLst/>
                <a:latin typeface="YS Text"/>
              </a:rPr>
              <a:t> — это лаконичная и структурно чёткая форма творческого выражения, представляющая собой </a:t>
            </a:r>
            <a:r>
              <a:rPr lang="ru-RU" b="1" i="0" dirty="0">
                <a:solidFill>
                  <a:schemeClr val="bg2"/>
                </a:solidFill>
                <a:effectLst/>
                <a:latin typeface="YS Text"/>
              </a:rPr>
              <a:t>нерифмованное стихотворение из пяти строк</a:t>
            </a:r>
            <a:r>
              <a:rPr lang="ru-RU" b="0" i="0" dirty="0">
                <a:solidFill>
                  <a:schemeClr val="bg2"/>
                </a:solidFill>
                <a:effectLst/>
                <a:latin typeface="YS Text"/>
              </a:rPr>
              <a:t>. Название имеет французское происхождение («</a:t>
            </a:r>
            <a:r>
              <a:rPr lang="ru-RU" b="0" i="0" dirty="0" err="1">
                <a:solidFill>
                  <a:schemeClr val="bg2"/>
                </a:solidFill>
                <a:effectLst/>
                <a:latin typeface="YS Text"/>
              </a:rPr>
              <a:t>cinq</a:t>
            </a:r>
            <a:r>
              <a:rPr lang="ru-RU" b="0" i="0" dirty="0">
                <a:solidFill>
                  <a:schemeClr val="bg2"/>
                </a:solidFill>
                <a:effectLst/>
                <a:latin typeface="YS Text"/>
              </a:rPr>
              <a:t>» — «пять»).</a:t>
            </a:r>
            <a:br>
              <a:rPr lang="ru-RU" b="0" i="0" dirty="0">
                <a:solidFill>
                  <a:schemeClr val="bg2"/>
                </a:solidFill>
                <a:effectLst/>
                <a:latin typeface="YS Text"/>
              </a:rPr>
            </a:br>
            <a:endParaRPr lang="ru-RU" b="0" i="0" dirty="0">
              <a:solidFill>
                <a:schemeClr val="bg2"/>
              </a:solidFill>
              <a:effectLst/>
              <a:latin typeface="YS Text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>
                <a:solidFill>
                  <a:schemeClr val="bg2"/>
                </a:solidFill>
                <a:latin typeface="YS Text"/>
              </a:rPr>
              <a:t>Структура: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dirty="0">
                <a:solidFill>
                  <a:schemeClr val="bg2"/>
                </a:solidFill>
              </a:rPr>
              <a:t>1</a:t>
            </a:r>
            <a:r>
              <a:rPr lang="ru-RU" dirty="0">
                <a:solidFill>
                  <a:schemeClr val="bg2"/>
                </a:solidFill>
              </a:rPr>
              <a:t> — тема (1 слово);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dirty="0">
                <a:solidFill>
                  <a:schemeClr val="bg2"/>
                </a:solidFill>
              </a:rPr>
              <a:t>2</a:t>
            </a:r>
            <a:r>
              <a:rPr lang="ru-RU" dirty="0">
                <a:solidFill>
                  <a:schemeClr val="bg2"/>
                </a:solidFill>
              </a:rPr>
              <a:t> — описание (2 прилагательных);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dirty="0">
                <a:solidFill>
                  <a:schemeClr val="bg2"/>
                </a:solidFill>
              </a:rPr>
              <a:t>3</a:t>
            </a:r>
            <a:r>
              <a:rPr lang="ru-RU" dirty="0">
                <a:solidFill>
                  <a:schemeClr val="bg2"/>
                </a:solidFill>
              </a:rPr>
              <a:t> — действия (3 глагола);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dirty="0">
                <a:solidFill>
                  <a:schemeClr val="bg2"/>
                </a:solidFill>
              </a:rPr>
              <a:t>4</a:t>
            </a:r>
            <a:r>
              <a:rPr lang="ru-RU" dirty="0">
                <a:solidFill>
                  <a:schemeClr val="bg2"/>
                </a:solidFill>
              </a:rPr>
              <a:t> — отношение (фраза из 4 слов);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dirty="0">
                <a:solidFill>
                  <a:schemeClr val="bg2"/>
                </a:solidFill>
              </a:rPr>
              <a:t>5</a:t>
            </a:r>
            <a:r>
              <a:rPr lang="ru-RU" dirty="0">
                <a:solidFill>
                  <a:schemeClr val="bg2"/>
                </a:solidFill>
              </a:rPr>
              <a:t> — вывод (1 слово).</a:t>
            </a:r>
            <a:endParaRPr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/>
          </p:nvPr>
        </p:nvSpPr>
        <p:spPr>
          <a:xfrm>
            <a:off x="2388637" y="251928"/>
            <a:ext cx="6792686" cy="937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lang="ru-RU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b="1" i="1" dirty="0">
                <a:solidFill>
                  <a:schemeClr val="bg2"/>
                </a:solidFill>
              </a:rPr>
              <a:t>Практическая значимость</a:t>
            </a:r>
            <a:endParaRPr b="1" i="1" dirty="0">
              <a:solidFill>
                <a:schemeClr val="bg2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177" i="1" dirty="0"/>
              <a:t>(тема урока, класс, предмет, этап урока, на котором проведена апробация, возможные варианты применения)</a:t>
            </a:r>
            <a:endParaRPr sz="2177" i="1" dirty="0"/>
          </a:p>
        </p:txBody>
      </p:sp>
      <p:sp>
        <p:nvSpPr>
          <p:cNvPr id="2" name="Текст 1">
            <a:extLst>
              <a:ext uri="{FF2B5EF4-FFF2-40B4-BE49-F238E27FC236}">
                <a16:creationId xmlns:a16="http://schemas.microsoft.com/office/drawing/2014/main" id="{29C05146-D309-0CC2-8BAA-39E07B771D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2955" y="1825625"/>
            <a:ext cx="11543071" cy="4351338"/>
          </a:xfrm>
        </p:spPr>
        <p:txBody>
          <a:bodyPr numCol="2">
            <a:normAutofit fontScale="92500" lnSpcReduction="10000"/>
          </a:bodyPr>
          <a:lstStyle/>
          <a:p>
            <a:pPr marL="114300" indent="0">
              <a:buNone/>
            </a:pPr>
            <a:r>
              <a:rPr lang="ru-RU" sz="2400" b="1" dirty="0">
                <a:solidFill>
                  <a:schemeClr val="bg2"/>
                </a:solidFill>
              </a:rPr>
              <a:t>Тема: </a:t>
            </a:r>
            <a:r>
              <a:rPr lang="ru-RU" sz="2400" dirty="0">
                <a:solidFill>
                  <a:schemeClr val="bg2"/>
                </a:solidFill>
              </a:rPr>
              <a:t>«В.П. Катаев. «Сын полка». </a:t>
            </a:r>
            <a:br>
              <a:rPr lang="ru-RU" sz="2400" dirty="0">
                <a:solidFill>
                  <a:schemeClr val="bg2"/>
                </a:solidFill>
              </a:rPr>
            </a:br>
            <a:r>
              <a:rPr lang="ru-RU" sz="2400" dirty="0">
                <a:solidFill>
                  <a:schemeClr val="bg2"/>
                </a:solidFill>
              </a:rPr>
              <a:t>Образ Вани Солнцева. Война и дети»</a:t>
            </a:r>
          </a:p>
          <a:p>
            <a:pPr marL="114300" indent="0">
              <a:buNone/>
            </a:pPr>
            <a:br>
              <a:rPr lang="ru-RU" sz="2400" dirty="0">
                <a:solidFill>
                  <a:schemeClr val="bg2"/>
                </a:solidFill>
              </a:rPr>
            </a:br>
            <a:r>
              <a:rPr lang="ru-RU" sz="2400" b="1" dirty="0">
                <a:solidFill>
                  <a:schemeClr val="bg2"/>
                </a:solidFill>
              </a:rPr>
              <a:t>Класс: </a:t>
            </a:r>
            <a:r>
              <a:rPr lang="ru-RU" sz="2400" dirty="0">
                <a:solidFill>
                  <a:schemeClr val="bg2"/>
                </a:solidFill>
              </a:rPr>
              <a:t>5</a:t>
            </a:r>
          </a:p>
          <a:p>
            <a:pPr marL="114300" indent="0">
              <a:buNone/>
            </a:pPr>
            <a:endParaRPr lang="ru-RU" sz="2400" dirty="0">
              <a:solidFill>
                <a:schemeClr val="bg2"/>
              </a:solidFill>
            </a:endParaRPr>
          </a:p>
          <a:p>
            <a:pPr marL="114300" indent="0">
              <a:buNone/>
            </a:pPr>
            <a:r>
              <a:rPr lang="ru-RU" sz="2400" b="1" dirty="0">
                <a:solidFill>
                  <a:schemeClr val="bg2"/>
                </a:solidFill>
              </a:rPr>
              <a:t>Предмет: </a:t>
            </a:r>
            <a:r>
              <a:rPr lang="ru-RU" sz="2400" dirty="0">
                <a:solidFill>
                  <a:schemeClr val="bg2"/>
                </a:solidFill>
              </a:rPr>
              <a:t>литература</a:t>
            </a:r>
          </a:p>
          <a:p>
            <a:pPr marL="114300" indent="0">
              <a:buNone/>
            </a:pPr>
            <a:endParaRPr lang="ru-RU" sz="2400" dirty="0">
              <a:solidFill>
                <a:schemeClr val="bg2"/>
              </a:solidFill>
            </a:endParaRPr>
          </a:p>
          <a:p>
            <a:pPr marL="114300" indent="0">
              <a:buNone/>
            </a:pPr>
            <a:r>
              <a:rPr lang="ru-RU" sz="2400" b="1" dirty="0">
                <a:solidFill>
                  <a:schemeClr val="bg2"/>
                </a:solidFill>
              </a:rPr>
              <a:t>Этап урока: </a:t>
            </a:r>
            <a:r>
              <a:rPr lang="ru-RU" sz="2400" dirty="0">
                <a:solidFill>
                  <a:schemeClr val="bg2"/>
                </a:solidFill>
              </a:rPr>
              <a:t>рефлексия учебной </a:t>
            </a:r>
            <a:br>
              <a:rPr lang="ru-RU" sz="2400" dirty="0">
                <a:solidFill>
                  <a:schemeClr val="bg2"/>
                </a:solidFill>
              </a:rPr>
            </a:br>
            <a:r>
              <a:rPr lang="ru-RU" sz="2400" dirty="0">
                <a:solidFill>
                  <a:schemeClr val="bg2"/>
                </a:solidFill>
              </a:rPr>
              <a:t>деятельности</a:t>
            </a:r>
          </a:p>
          <a:p>
            <a:pPr marL="114300" indent="0">
              <a:buNone/>
            </a:pPr>
            <a:endParaRPr lang="ru-RU" sz="2400" dirty="0">
              <a:solidFill>
                <a:schemeClr val="bg2"/>
              </a:solidFill>
            </a:endParaRPr>
          </a:p>
          <a:p>
            <a:pPr marL="114300" indent="0">
              <a:buNone/>
            </a:pPr>
            <a:endParaRPr lang="ru-RU" sz="2400" dirty="0">
              <a:solidFill>
                <a:schemeClr val="bg2"/>
              </a:solidFill>
            </a:endParaRPr>
          </a:p>
          <a:p>
            <a:pPr marL="114300" indent="0">
              <a:buNone/>
            </a:pPr>
            <a:r>
              <a:rPr lang="ru-RU" sz="2400" b="1" dirty="0">
                <a:solidFill>
                  <a:schemeClr val="bg2"/>
                </a:solidFill>
              </a:rPr>
              <a:t>Возможные варианты применения:</a:t>
            </a:r>
          </a:p>
          <a:p>
            <a:r>
              <a:rPr lang="ru-RU" sz="2400" b="1" i="1" dirty="0">
                <a:solidFill>
                  <a:schemeClr val="bg2"/>
                </a:solidFill>
              </a:rPr>
              <a:t>Характеристика образа героя. </a:t>
            </a:r>
            <a:r>
              <a:rPr lang="ru-RU" sz="2400" dirty="0" err="1">
                <a:solidFill>
                  <a:schemeClr val="bg2"/>
                </a:solidFill>
              </a:rPr>
              <a:t>Синквейн</a:t>
            </a:r>
            <a:r>
              <a:rPr lang="ru-RU" sz="2400" dirty="0">
                <a:solidFill>
                  <a:schemeClr val="bg2"/>
                </a:solidFill>
              </a:rPr>
              <a:t> помогает несколькими словами выразить суть литературного героя. </a:t>
            </a:r>
          </a:p>
          <a:p>
            <a:r>
              <a:rPr lang="ru-RU" sz="2400" b="1" i="1" dirty="0">
                <a:solidFill>
                  <a:schemeClr val="bg2"/>
                </a:solidFill>
              </a:rPr>
              <a:t>Сравнение героев. </a:t>
            </a:r>
            <a:r>
              <a:rPr lang="ru-RU" sz="2400" dirty="0" err="1">
                <a:solidFill>
                  <a:schemeClr val="bg2"/>
                </a:solidFill>
              </a:rPr>
              <a:t>Синквейны</a:t>
            </a:r>
            <a:r>
              <a:rPr lang="ru-RU" sz="2400" dirty="0">
                <a:solidFill>
                  <a:schemeClr val="bg2"/>
                </a:solidFill>
              </a:rPr>
              <a:t> помогают сравнивать как отдельных героев художественного произведения, так и одного героя на разных этапах жизни.</a:t>
            </a:r>
          </a:p>
          <a:p>
            <a:r>
              <a:rPr lang="ru-RU" sz="2400" b="1" i="1" dirty="0">
                <a:solidFill>
                  <a:schemeClr val="bg2"/>
                </a:solidFill>
              </a:rPr>
              <a:t>Характеристика места. </a:t>
            </a:r>
            <a:r>
              <a:rPr lang="ru-RU" sz="2400" dirty="0" err="1">
                <a:solidFill>
                  <a:schemeClr val="bg2"/>
                </a:solidFill>
              </a:rPr>
              <a:t>Синквейн</a:t>
            </a:r>
            <a:r>
              <a:rPr lang="ru-RU" sz="2400" dirty="0">
                <a:solidFill>
                  <a:schemeClr val="bg2"/>
                </a:solidFill>
              </a:rPr>
              <a:t> можно использовать для характеристики города, местности, определённого дома или другого места.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998970" y="141413"/>
            <a:ext cx="6371172" cy="698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i="1" dirty="0">
                <a:solidFill>
                  <a:schemeClr val="bg2"/>
                </a:solidFill>
              </a:rPr>
              <a:t>Применение приема на уроке</a:t>
            </a:r>
            <a:endParaRPr b="1" i="1" dirty="0">
              <a:solidFill>
                <a:schemeClr val="bg2"/>
              </a:solidFill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580649" y="1396180"/>
            <a:ext cx="4089389" cy="4799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Приём </a:t>
            </a:r>
            <a:r>
              <a:rPr lang="ru-RU" sz="2400" b="0" i="1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400" b="0" i="1" dirty="0" err="1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синквейн</a:t>
            </a:r>
            <a:r>
              <a:rPr lang="ru-RU" sz="2400" b="0" i="1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» </a:t>
            </a:r>
            <a:r>
              <a:rPr lang="ru-RU" sz="2400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был использован на уроке литературы в 5 классе при изучении повести </a:t>
            </a:r>
            <a:r>
              <a:rPr lang="ru-RU" sz="2400" b="0" i="1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В. Катаева «Сын полка».</a:t>
            </a:r>
            <a:br>
              <a:rPr lang="ru-RU" sz="2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sz="24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После обсуждения сюжета произведения обучающимся было предложено составить </a:t>
            </a:r>
            <a:r>
              <a:rPr lang="ru-RU" sz="2400" b="0" i="1" dirty="0" err="1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синквейн</a:t>
            </a:r>
            <a:r>
              <a:rPr lang="ru-RU" sz="2400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в качестве рефлексии по образу главного героя — </a:t>
            </a:r>
            <a:r>
              <a:rPr lang="ru-RU" sz="2400" b="0" i="1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Вани Солнцева.</a:t>
            </a:r>
            <a:endParaRPr lang="ru-RU" sz="2000" i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01CA408-BFC8-D5BB-C7A7-713C0344E6DE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t="14437" b="17968"/>
          <a:stretch>
            <a:fillRect/>
          </a:stretch>
        </p:blipFill>
        <p:spPr>
          <a:xfrm>
            <a:off x="5535552" y="1248697"/>
            <a:ext cx="5702173" cy="464485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FE80F83F-9A9D-9F9A-2C5F-A003CD1CA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E769E399-BF5D-AC51-3757-CC8281BF267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98970" y="141413"/>
            <a:ext cx="6371172" cy="698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i="1" dirty="0">
                <a:solidFill>
                  <a:schemeClr val="bg2"/>
                </a:solidFill>
              </a:rPr>
              <a:t>Применение приема на уроке</a:t>
            </a:r>
            <a:endParaRPr b="1" i="1" dirty="0">
              <a:solidFill>
                <a:schemeClr val="bg2"/>
              </a:solidFill>
            </a:endParaRPr>
          </a:p>
        </p:txBody>
      </p:sp>
      <p:sp>
        <p:nvSpPr>
          <p:cNvPr id="119" name="Google Shape;119;p4">
            <a:extLst>
              <a:ext uri="{FF2B5EF4-FFF2-40B4-BE49-F238E27FC236}">
                <a16:creationId xmlns:a16="http://schemas.microsoft.com/office/drawing/2014/main" id="{65C2A940-1A13-248B-60B4-3E87AD96245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0282" y="1651819"/>
            <a:ext cx="3765744" cy="4799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400" dirty="0">
                <a:solidFill>
                  <a:schemeClr val="bg2"/>
                </a:solidFill>
              </a:rPr>
              <a:t>С целью межпредметной связи с уроками русского языка структура </a:t>
            </a:r>
            <a:r>
              <a:rPr lang="ru-RU" sz="2400" dirty="0" err="1">
                <a:solidFill>
                  <a:schemeClr val="bg2"/>
                </a:solidFill>
              </a:rPr>
              <a:t>синквейна</a:t>
            </a:r>
            <a:r>
              <a:rPr lang="ru-RU" sz="2400" dirty="0">
                <a:solidFill>
                  <a:schemeClr val="bg2"/>
                </a:solidFill>
              </a:rPr>
              <a:t> была </a:t>
            </a:r>
            <a:r>
              <a:rPr lang="ru-RU" sz="2400" b="1" i="1" dirty="0">
                <a:solidFill>
                  <a:schemeClr val="bg2"/>
                </a:solidFill>
              </a:rPr>
              <a:t>частична изменена</a:t>
            </a:r>
            <a:r>
              <a:rPr lang="ru-RU" sz="2400" b="1" dirty="0">
                <a:solidFill>
                  <a:schemeClr val="bg2"/>
                </a:solidFill>
              </a:rPr>
              <a:t>: </a:t>
            </a:r>
            <a:r>
              <a:rPr lang="ru-RU" sz="2400" dirty="0">
                <a:solidFill>
                  <a:schemeClr val="bg2"/>
                </a:solidFill>
              </a:rPr>
              <a:t>акцент сделан </a:t>
            </a:r>
            <a:r>
              <a:rPr lang="ru-RU" sz="2400" b="1" i="1" dirty="0">
                <a:solidFill>
                  <a:schemeClr val="bg2"/>
                </a:solidFill>
              </a:rPr>
              <a:t>на имени прилагательном</a:t>
            </a:r>
            <a:r>
              <a:rPr lang="ru-RU" sz="2400" dirty="0">
                <a:solidFill>
                  <a:schemeClr val="bg2"/>
                </a:solidFill>
              </a:rPr>
              <a:t>, так как в тот период изучалась данная часть речи. (2 строка – глаголы (2 слова), 3 строка – прилагательные (3 слова)).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B7987DB-F721-6A2E-020F-F07F7622D1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497" t="34286" r="20340" b="30476"/>
          <a:stretch>
            <a:fillRect/>
          </a:stretch>
        </p:blipFill>
        <p:spPr>
          <a:xfrm>
            <a:off x="5063613" y="3782888"/>
            <a:ext cx="5342497" cy="223539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C7DDB71-BD19-B3B4-C845-5E0CCEE4B51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055"/>
          <a:stretch>
            <a:fillRect/>
          </a:stretch>
        </p:blipFill>
        <p:spPr>
          <a:xfrm>
            <a:off x="5063613" y="1104874"/>
            <a:ext cx="4418756" cy="2566931"/>
          </a:xfrm>
          <a:prstGeom prst="rect">
            <a:avLst/>
          </a:prstGeom>
        </p:spPr>
      </p:pic>
      <p:sp>
        <p:nvSpPr>
          <p:cNvPr id="3" name="Рисунок 2">
            <a:extLst>
              <a:ext uri="{FF2B5EF4-FFF2-40B4-BE49-F238E27FC236}">
                <a16:creationId xmlns:a16="http://schemas.microsoft.com/office/drawing/2014/main" id="{5BDF5817-8692-06B7-873E-2FB2B73889B5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5546981" y="879501"/>
            <a:ext cx="6172200" cy="4873625"/>
          </a:xfrm>
        </p:spPr>
      </p:sp>
    </p:spTree>
    <p:extLst>
      <p:ext uri="{BB962C8B-B14F-4D97-AF65-F5344CB8AC3E}">
        <p14:creationId xmlns:p14="http://schemas.microsoft.com/office/powerpoint/2010/main" val="1423754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F7FD51-17B5-D9A2-1E3D-2AD1A76AC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chemeClr val="bg2"/>
                </a:solidFill>
              </a:rPr>
              <a:t>Выводы</a:t>
            </a:r>
          </a:p>
        </p:txBody>
      </p:sp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838200" y="1690688"/>
            <a:ext cx="10515600" cy="4486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lvl="0" indent="0">
              <a:spcBef>
                <a:spcPts val="0"/>
              </a:spcBef>
              <a:buSzPts val="2800"/>
              <a:buNone/>
            </a:pPr>
            <a:r>
              <a:rPr lang="ru-RU" sz="3100" i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Приём «</a:t>
            </a:r>
            <a:r>
              <a:rPr lang="ru-RU" sz="3100" i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синквейн</a:t>
            </a:r>
            <a:r>
              <a:rPr lang="ru-RU" sz="3100" i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» эффективен для развития УУД, однако требует систематического использования и предварительной работы над частями речи.</a:t>
            </a: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Положительные </a:t>
            </a:r>
            <a:r>
              <a:rPr lang="ru-RU" b="1" i="1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результаты:</a:t>
            </a: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• приём используется систематически (на уроках литературы и русского языка);</a:t>
            </a: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• поспособствовал развитию смыслового чтения и умения обобщать информацию;</a:t>
            </a: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• учащиеся больше проявляют интерес и активно включаются в работу;</a:t>
            </a: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• развивается умение характеризовать героя через точный подбор слов;</a:t>
            </a: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• формируются навыки краткого и логичного высказывания.</a:t>
            </a: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Выявленные трудности:</a:t>
            </a: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• затруднения в определении частей речи;</a:t>
            </a: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• ошибки при подборе слов (использование словосочетаний вместо одной части речи, например: «попал в плен» в пункте с глаголами);</a:t>
            </a: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• стремление выйти за рамки структуры </a:t>
            </a:r>
            <a:r>
              <a:rPr lang="ru-RU" b="0" i="0" dirty="0" err="1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синквейна</a:t>
            </a:r>
            <a:r>
              <a:rPr lang="ru-RU" b="0" i="0" dirty="0">
                <a:solidFill>
                  <a:schemeClr val="bg2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br>
              <a:rPr lang="ru-RU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1" u="none" strike="noStrike" cap="none" dirty="0">
                <a:solidFill>
                  <a:schemeClr val="bg2"/>
                </a:solidFill>
                <a:latin typeface="Calibri"/>
                <a:ea typeface="Calibri"/>
                <a:cs typeface="Calibri"/>
                <a:sym typeface="Calibri"/>
              </a:rPr>
              <a:t>Спасибо за внимание!</a:t>
            </a:r>
            <a:endParaRPr sz="3600" b="1" i="1" u="none" strike="noStrike" cap="none" dirty="0">
              <a:solidFill>
                <a:schemeClr val="bg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545</Words>
  <Application>Microsoft Office PowerPoint</Application>
  <PresentationFormat>Широкоэкранный</PresentationFormat>
  <Paragraphs>44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YS Text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(тема урока, класс, предмет, этап урока, на котором проведена апробация, возможные варианты применения)</vt:lpstr>
      <vt:lpstr>Применение приема на уроке</vt:lpstr>
      <vt:lpstr>Применение приема на уроке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Ro Alina</cp:lastModifiedBy>
  <cp:revision>7</cp:revision>
  <dcterms:created xsi:type="dcterms:W3CDTF">2024-01-14T08:39:34Z</dcterms:created>
  <dcterms:modified xsi:type="dcterms:W3CDTF">2026-03-24T17:08:34Z</dcterms:modified>
</cp:coreProperties>
</file>