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2" name="Shape 12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Текст заголовка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95" name="Уровень текста 1…"/>
          <p:cNvSpPr txBox="1"/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 indent="-431800">
              <a:buSzPts val="3200"/>
              <a:defRPr sz="3200"/>
            </a:lvl1pPr>
            <a:lvl2pPr marL="972457" indent="-464457">
              <a:buSzPts val="3200"/>
              <a:defRPr sz="3200"/>
            </a:lvl2pPr>
            <a:lvl3pPr marL="1498600" indent="-508000">
              <a:buSzPts val="3200"/>
              <a:defRPr sz="3200"/>
            </a:lvl3pPr>
            <a:lvl4pPr marL="2042160" indent="-568960">
              <a:buSzPts val="3200"/>
              <a:defRPr sz="3200"/>
            </a:lvl4pPr>
            <a:lvl5pPr marL="2499360" indent="-568960">
              <a:buSzPts val="3200"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6" name="Google Shape;72;p17"/>
          <p:cNvSpPr txBox="1"/>
          <p:nvPr>
            <p:ph type="body" sz="quarter" idx="21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05" name="Уровень текста 1…"/>
          <p:cNvSpPr txBox="1"/>
          <p:nvPr>
            <p:ph type="body" idx="1"/>
          </p:nvPr>
        </p:nvSpPr>
        <p:spPr>
          <a:xfrm rot="5400000">
            <a:off x="3920330" y="-1256506"/>
            <a:ext cx="4351340" cy="10515601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Текст заголовка"/>
          <p:cNvSpPr txBox="1"/>
          <p:nvPr>
            <p:ph type="title"/>
          </p:nvPr>
        </p:nvSpPr>
        <p:spPr>
          <a:xfrm rot="5400000">
            <a:off x="7133431" y="1956592"/>
            <a:ext cx="5811841" cy="2628902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14" name="Уровень текста 1…"/>
          <p:cNvSpPr txBox="1"/>
          <p:nvPr>
            <p:ph type="body" idx="1"/>
          </p:nvPr>
        </p:nvSpPr>
        <p:spPr>
          <a:xfrm rot="5400000">
            <a:off x="1799431" y="-596107"/>
            <a:ext cx="5811838" cy="7734301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Текст заголовка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8" name="Google Shape;27;p10"/>
          <p:cNvSpPr/>
          <p:nvPr>
            <p:ph type="pic" sz="half" idx="2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9" name="Уровень текста 1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1600"/>
            </a:lvl1pPr>
            <a:lvl2pPr marL="0" indent="228600">
              <a:buClrTx/>
              <a:buSzTx/>
              <a:buFontTx/>
              <a:buNone/>
              <a:defRPr sz="1600"/>
            </a:lvl2pPr>
            <a:lvl3pPr marL="0" indent="228600">
              <a:buClrTx/>
              <a:buSzTx/>
              <a:buFontTx/>
              <a:buNone/>
              <a:defRPr sz="1600"/>
            </a:lvl3pPr>
            <a:lvl4pPr marL="0" indent="228600">
              <a:buClrTx/>
              <a:buSzTx/>
              <a:buFontTx/>
              <a:buNone/>
              <a:defRPr sz="1600"/>
            </a:lvl4pPr>
            <a:lvl5pPr marL="0" indent="228600">
              <a:buClrTx/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Текст заголовка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8" name="Уровень текста 1…"/>
          <p:cNvSpPr txBox="1"/>
          <p:nvPr>
            <p:ph type="body" sz="quarter" idx="1"/>
          </p:nvPr>
        </p:nvSpPr>
        <p:spPr>
          <a:xfrm>
            <a:off x="839787" y="1681163"/>
            <a:ext cx="5157790" cy="823917"/>
          </a:xfrm>
          <a:prstGeom prst="rect">
            <a:avLst/>
          </a:prstGeom>
        </p:spPr>
        <p:txBody>
          <a:bodyPr anchor="b"/>
          <a:lstStyle>
            <a:lvl1pPr marL="0" indent="228600">
              <a:buClrTx/>
              <a:buSzTx/>
              <a:buFontTx/>
              <a:buNone/>
              <a:defRPr b="1" sz="2400"/>
            </a:lvl1pPr>
            <a:lvl2pPr marL="1143000" indent="-342900">
              <a:buClrTx/>
              <a:buSzPts val="2400"/>
              <a:buFontTx/>
              <a:defRPr b="1" sz="2400"/>
            </a:lvl2pPr>
            <a:lvl3pPr marL="1668779" indent="-411479">
              <a:buClrTx/>
              <a:buSzPts val="2400"/>
              <a:buFontTx/>
              <a:defRPr b="1" sz="2400"/>
            </a:lvl3pPr>
            <a:lvl4pPr marL="2171700" indent="-457200">
              <a:buClrTx/>
              <a:buSzPts val="2400"/>
              <a:buFontTx/>
              <a:defRPr b="1" sz="2400"/>
            </a:lvl4pPr>
            <a:lvl5pPr marL="2628900" indent="-457200">
              <a:buClrTx/>
              <a:buSzPts val="2400"/>
              <a:buFontTx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7" name="Уровень текста 1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8" name="Google Shape;39;p9"/>
          <p:cNvSpPr txBox="1"/>
          <p:nvPr>
            <p:ph type="body" sz="half" idx="2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57" name="Уровень текста 1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304800" indent="-254000" algn="ctr">
              <a:buClrTx/>
              <a:buSzTx/>
              <a:buFontTx/>
              <a:buNone/>
              <a:defRPr sz="2400"/>
            </a:lvl1pPr>
            <a:lvl2pPr marL="304800" indent="50800" algn="ctr">
              <a:buClrTx/>
              <a:buSzTx/>
              <a:buFontTx/>
              <a:buNone/>
              <a:defRPr sz="2400"/>
            </a:lvl2pPr>
            <a:lvl3pPr marL="304800" indent="50800" algn="ctr">
              <a:buClrTx/>
              <a:buSzTx/>
              <a:buFontTx/>
              <a:buNone/>
              <a:defRPr sz="2400"/>
            </a:lvl3pPr>
            <a:lvl4pPr marL="304800" indent="50800" algn="ctr">
              <a:buClrTx/>
              <a:buSzTx/>
              <a:buFontTx/>
              <a:buNone/>
              <a:defRPr sz="2400"/>
            </a:lvl4pPr>
            <a:lvl5pPr marL="304800" indent="50800" algn="ctr">
              <a:buClrTx/>
              <a:buSzTx/>
              <a:buFont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Текст заголовка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66" name="Уровень текста 1…"/>
          <p:cNvSpPr txBox="1"/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228600">
              <a:buClrTx/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Текст заголовка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5" name="Уровень текста 1…"/>
          <p:cNvSpPr txBox="1"/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228600">
              <a:buClrTx/>
              <a:buSzTx/>
              <a:buFontTx/>
              <a:buNone/>
              <a:defRPr b="1" sz="2400"/>
            </a:lvl1pPr>
            <a:lvl2pPr marL="0" indent="228600">
              <a:buClrTx/>
              <a:buSzTx/>
              <a:buFontTx/>
              <a:buNone/>
              <a:defRPr b="1" sz="2400"/>
            </a:lvl2pPr>
            <a:lvl3pPr marL="0" indent="228600">
              <a:buClrTx/>
              <a:buSzTx/>
              <a:buFontTx/>
              <a:buNone/>
              <a:defRPr b="1" sz="2400"/>
            </a:lvl3pPr>
            <a:lvl4pPr marL="0" indent="228600">
              <a:buClrTx/>
              <a:buSzTx/>
              <a:buFontTx/>
              <a:buNone/>
              <a:defRPr b="1" sz="2400"/>
            </a:lvl4pPr>
            <a:lvl5pPr marL="0" indent="228600">
              <a:buClrTx/>
              <a:buSzTx/>
              <a:buFontTx/>
              <a:buNone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Google Shape;58;p14"/>
          <p:cNvSpPr txBox="1"/>
          <p:nvPr>
            <p:ph type="body" sz="half" idx="21"/>
          </p:nvPr>
        </p:nvSpPr>
        <p:spPr>
          <a:xfrm>
            <a:off x="839786" y="2505075"/>
            <a:ext cx="5157792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7" name="Google Shape;59;p14"/>
          <p:cNvSpPr txBox="1"/>
          <p:nvPr>
            <p:ph type="body" sz="quarter" idx="22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78" name="Google Shape;60;p14"/>
          <p:cNvSpPr txBox="1"/>
          <p:nvPr>
            <p:ph type="body" sz="half" idx="23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8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Уровень текста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1095219" y="6414781"/>
            <a:ext cx="258582" cy="248264"/>
          </a:xfrm>
          <a:prstGeom prst="rect">
            <a:avLst/>
          </a:prstGeom>
          <a:ln w="12700">
            <a:miter lim="400000"/>
          </a:ln>
        </p:spPr>
        <p:txBody>
          <a:bodyPr wrap="none" lIns="45699" tIns="45699" rIns="45699" bIns="4569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1550" marR="0" indent="-4000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08760" marR="0" indent="-48006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19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65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37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09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1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53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92;p1" descr="Google Shape;92;p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flipH="1">
            <a:off x="488324" y="1760422"/>
            <a:ext cx="3348602" cy="3784205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19050" dir="5400000">
              <a:srgbClr val="000000">
                <a:alpha val="49803"/>
              </a:srgbClr>
            </a:outerShdw>
          </a:effectLst>
        </p:spPr>
      </p:pic>
      <p:sp>
        <p:nvSpPr>
          <p:cNvPr id="125" name="Google Shape;93;p1"/>
          <p:cNvSpPr txBox="1"/>
          <p:nvPr/>
        </p:nvSpPr>
        <p:spPr>
          <a:xfrm>
            <a:off x="3896279" y="2443012"/>
            <a:ext cx="6824420" cy="18432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sz="2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  <a:p>
            <a:pPr algn="ctr">
              <a:defRPr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Тема «Урок английского языка в 4 классе с применением метода «Ромашка Блума»»</a:t>
            </a:r>
          </a:p>
        </p:txBody>
      </p:sp>
      <p:sp>
        <p:nvSpPr>
          <p:cNvPr id="126" name="Google Shape;94;p1"/>
          <p:cNvSpPr txBox="1"/>
          <p:nvPr/>
        </p:nvSpPr>
        <p:spPr>
          <a:xfrm>
            <a:off x="2171599" y="235949"/>
            <a:ext cx="7134653" cy="13083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defRPr b="1" sz="28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Региональный интенсив </a:t>
            </a:r>
          </a:p>
          <a:p>
            <a:pPr algn="ctr">
              <a:defRPr b="1" sz="28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«Конструирование урока: от идеи до результата»</a:t>
            </a:r>
          </a:p>
        </p:txBody>
      </p:sp>
      <p:sp>
        <p:nvSpPr>
          <p:cNvPr id="127" name="Google Shape;95;p1"/>
          <p:cNvSpPr txBox="1"/>
          <p:nvPr/>
        </p:nvSpPr>
        <p:spPr>
          <a:xfrm>
            <a:off x="5645504" y="4984671"/>
            <a:ext cx="6004553" cy="772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just">
              <a:lnSpc>
                <a:spcPct val="70000"/>
              </a:lnSpc>
              <a:defRPr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Лебедева Маргарита Михайловна</a:t>
            </a:r>
          </a:p>
          <a:p>
            <a:pPr algn="just">
              <a:lnSpc>
                <a:spcPct val="70000"/>
              </a:lnSpc>
              <a:defRPr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Учитель английского языка, Лесногородская СОШ, Одинцовский городской округ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5. Физкультминутка (3 мин) Учитель называет действия из сказки (jump, rest, run, look), ученики выполняют соответствующие движения.…"/>
          <p:cNvSpPr txBox="1"/>
          <p:nvPr/>
        </p:nvSpPr>
        <p:spPr>
          <a:xfrm>
            <a:off x="590312" y="1412898"/>
            <a:ext cx="7799628" cy="3799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1"/>
              <a:t>5. Физкультминутка (3 мин)</a:t>
            </a:r>
            <a:r>
              <a:t> Учитель называет действия из сказки (jump, rest, run, look), ученики выполняют соответствующие движения.</a:t>
            </a:r>
          </a:p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1"/>
              <a:t>6. Закрепление (3-4 мин) </a:t>
            </a:r>
            <a:r>
              <a:t>Ученики работают в парах: один задаёт вопрос из «ромашки», другой отвечает, используя глаголы в Past Simple. Учитель корректирует произношение и грамматику.</a:t>
            </a:r>
          </a:p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1"/>
              <a:t>7. Подведение итогов (3–5 мин) </a:t>
            </a:r>
            <a:r>
              <a:t>Teacher: What new verbs in Past Simple did you remember today? What type of question was the most difficult for you? (Ученики делятся впечатлениями, учитель выставляет оценки за активность.)</a:t>
            </a:r>
          </a:p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b="1"/>
              <a:t>8. Домашнее задание (1 мин) </a:t>
            </a:r>
            <a:r>
              <a:t>Написать 5 предложений о сказке, используя глаголы в Past Simple. Дополнительно — придумать свой конец сказки и записать 3 вопроса к нему.</a:t>
            </a:r>
          </a:p>
        </p:txBody>
      </p:sp>
      <p:pic>
        <p:nvPicPr>
          <p:cNvPr id="158" name="Снимок экрана 2026-03-28 в 21.44.08.png" descr="Снимок экрана 2026-03-28 в 21.44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978988" y="2693909"/>
            <a:ext cx="3485995" cy="34162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24;p5"/>
          <p:cNvSpPr txBox="1"/>
          <p:nvPr>
            <p:ph type="body" sz="half" idx="1"/>
          </p:nvPr>
        </p:nvSpPr>
        <p:spPr>
          <a:xfrm>
            <a:off x="4530814" y="367761"/>
            <a:ext cx="4729657" cy="3811501"/>
          </a:xfrm>
          <a:prstGeom prst="rect">
            <a:avLst/>
          </a:prstGeom>
        </p:spPr>
        <p:txBody>
          <a:bodyPr anchor="t"/>
          <a:lstStyle>
            <a:lvl1pPr indent="0">
              <a:spcBef>
                <a:spcPts val="0"/>
              </a:spcBef>
              <a:defRPr sz="3300"/>
            </a:lvl1pPr>
          </a:lstStyle>
          <a:p>
            <a:pPr/>
            <a:r>
              <a:t>Выводы</a:t>
            </a:r>
          </a:p>
        </p:txBody>
      </p:sp>
      <p:sp>
        <p:nvSpPr>
          <p:cNvPr id="161" name="Применение метода «Ромашка Блума» на уроке позволило:…"/>
          <p:cNvSpPr txBox="1"/>
          <p:nvPr/>
        </p:nvSpPr>
        <p:spPr>
          <a:xfrm>
            <a:off x="340306" y="1411927"/>
            <a:ext cx="9596910" cy="450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Применение метода «Ромашка Блума» на уроке позволило: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закрепить использование Past Simple для правильных глаголов в живом контексте;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развить навыки говорения, аудирования и чтения;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тренировать разные типы вопросов, обогащая словарный запас;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повысить мотивацию учеников через сюжетную историю и групповую работу;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оценить уровень понимания текста и грамматики каждым учеником;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связать грамматическую тему с реальными жизненными ситуациями (практические и оценочные вопросы).</a:t>
            </a:r>
          </a:p>
          <a:p>
            <a:pPr defTabSz="457200">
              <a:spcBef>
                <a:spcPts val="800"/>
              </a:spcBef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Ученики проявили активность и интерес к заданию, успешно применяли глаголы в Past Simple в своих ответах. Метод можно использовать для закрепления других грамматических тем с помощью интересных текстов.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29;p6"/>
          <p:cNvSpPr txBox="1"/>
          <p:nvPr/>
        </p:nvSpPr>
        <p:spPr>
          <a:xfrm>
            <a:off x="2494109" y="969244"/>
            <a:ext cx="6638154" cy="1483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699" tIns="45699" rIns="45699" bIns="45699">
            <a:spAutoFit/>
          </a:bodyPr>
          <a:lstStyle/>
          <a:p>
            <a:pPr algn="ctr">
              <a:lnSpc>
                <a:spcPct val="80000"/>
              </a:lnSpc>
              <a:defRPr b="1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Мы открыты </a:t>
            </a:r>
          </a:p>
          <a:p>
            <a:pPr algn="ctr">
              <a:lnSpc>
                <a:spcPct val="80000"/>
              </a:lnSpc>
              <a:defRPr b="1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t>для сотрудничества и новых идей</a:t>
            </a:r>
          </a:p>
        </p:txBody>
      </p:sp>
      <p:pic>
        <p:nvPicPr>
          <p:cNvPr id="164" name="Google Shape;130;p6" descr="Google Shape;130;p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198508"/>
            <a:ext cx="12192000" cy="50741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00;p2"/>
          <p:cNvSpPr txBox="1"/>
          <p:nvPr>
            <p:ph type="title"/>
          </p:nvPr>
        </p:nvSpPr>
        <p:spPr>
          <a:xfrm>
            <a:off x="2640515" y="224825"/>
            <a:ext cx="7171803" cy="1325701"/>
          </a:xfrm>
          <a:prstGeom prst="rect">
            <a:avLst/>
          </a:prstGeom>
        </p:spPr>
        <p:txBody>
          <a:bodyPr/>
          <a:lstStyle>
            <a:lvl1pPr algn="ctr">
              <a:defRPr sz="3700"/>
            </a:lvl1pPr>
          </a:lstStyle>
          <a:p>
            <a:pPr/>
            <a:r>
              <a:t>Краткое описание опыта</a:t>
            </a:r>
          </a:p>
        </p:txBody>
      </p:sp>
      <p:sp>
        <p:nvSpPr>
          <p:cNvPr id="130" name="Google Shape;101;p2"/>
          <p:cNvSpPr txBox="1"/>
          <p:nvPr>
            <p:ph type="body" idx="1"/>
          </p:nvPr>
        </p:nvSpPr>
        <p:spPr>
          <a:xfrm>
            <a:off x="305063" y="1516966"/>
            <a:ext cx="9961468" cy="4351339"/>
          </a:xfrm>
          <a:prstGeom prst="rect">
            <a:avLst/>
          </a:prstGeom>
        </p:spPr>
        <p:txBody>
          <a:bodyPr/>
          <a:lstStyle/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Цель: Закрепить употребление правильных глаголов в Past Simple через анализ сказки «The Hare and the Tortoise», развивая критическое мышление с помощью метода «Ромашка Блума».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Задачи: 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1.Отработать правильные глаголы в Past Simple (jumped, laughed, rested и др.).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2.Практиковать чтение и понимание текста сказки на английском языке.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3.Развить навыки формулирования вопросов разных типов по таксономии Блума.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4.Стимулировать интерес к изучению грамматики через сюжетную историю.</a:t>
            </a:r>
          </a:p>
          <a:p>
            <a:pPr marL="0" indent="177800">
              <a:lnSpc>
                <a:spcPct val="120000"/>
              </a:lnSpc>
              <a:spcBef>
                <a:spcPts val="0"/>
              </a:spcBef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5.Совершенствовать навыки говорения и аудирования.</a:t>
            </a:r>
          </a:p>
        </p:txBody>
      </p:sp>
      <p:pic>
        <p:nvPicPr>
          <p:cNvPr id="131" name="Снимок экрана 2026-03-28 в 21.32.04.png" descr="Снимок экрана 2026-03-28 в 21.32.04.png"/>
          <p:cNvPicPr>
            <a:picLocks noChangeAspect="0"/>
          </p:cNvPicPr>
          <p:nvPr/>
        </p:nvPicPr>
        <p:blipFill>
          <a:blip r:embed="rId2">
            <a:extLst/>
          </a:blip>
          <a:srcRect l="5995" t="0" r="0" b="0"/>
          <a:stretch>
            <a:fillRect/>
          </a:stretch>
        </p:blipFill>
        <p:spPr>
          <a:xfrm>
            <a:off x="9894152" y="3068408"/>
            <a:ext cx="2843910" cy="29324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06;g3352f216e9d_0_0"/>
          <p:cNvSpPr txBox="1"/>
          <p:nvPr>
            <p:ph type="title"/>
          </p:nvPr>
        </p:nvSpPr>
        <p:spPr>
          <a:xfrm>
            <a:off x="2359074" y="211823"/>
            <a:ext cx="7171802" cy="1325704"/>
          </a:xfrm>
          <a:prstGeom prst="rect">
            <a:avLst/>
          </a:prstGeom>
        </p:spPr>
        <p:txBody>
          <a:bodyPr/>
          <a:lstStyle>
            <a:lvl1pPr>
              <a:defRPr sz="3700"/>
            </a:lvl1pPr>
          </a:lstStyle>
          <a:p>
            <a:pPr/>
            <a:r>
              <a:t>Теоретическое описание приема</a:t>
            </a:r>
          </a:p>
        </p:txBody>
      </p:sp>
      <p:sp>
        <p:nvSpPr>
          <p:cNvPr id="134" name="Google Shape;107;g3352f216e9d_0_0"/>
          <p:cNvSpPr txBox="1"/>
          <p:nvPr>
            <p:ph type="body" idx="1"/>
          </p:nvPr>
        </p:nvSpPr>
        <p:spPr>
          <a:xfrm>
            <a:off x="392546" y="1475509"/>
            <a:ext cx="10515602" cy="4351201"/>
          </a:xfrm>
          <a:prstGeom prst="rect">
            <a:avLst/>
          </a:prstGeom>
        </p:spPr>
        <p:txBody>
          <a:bodyPr/>
          <a:lstStyle/>
          <a:p>
            <a:pPr marL="0" indent="0" defTabSz="457200">
              <a:lnSpc>
                <a:spcPct val="100000"/>
              </a:lnSpc>
              <a:spcBef>
                <a:spcPts val="800"/>
              </a:spcBef>
              <a:buSzTx/>
              <a:buNone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«Ромашка Блума» — методика развития критического мышления через постановку 6 типов вопросов: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Простые вопросы (фактические) — требуют воспроизведения информации («What?», «When?», «Where?»).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Уточняющие вопросы — проверяют понимание текста («So, you mean that…?», «If I understand correctly…»).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Интерпретационные вопросы — устанавливают причинно-следственные связи («Why…?»).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Творческие вопросы — содержат элементы предположения («What if…?», «Would you…?»).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Практические вопросы — связывают теорию с жизнью («How can you use…?», «What would you do…?»).</a:t>
            </a:r>
          </a:p>
          <a:p>
            <a:pPr indent="-317500" defTabSz="457200">
              <a:lnSpc>
                <a:spcPct val="100000"/>
              </a:lnSpc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Tx/>
              <a:buAutoNum type="arabicPeriod" startAt="1"/>
              <a:defRPr sz="19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Оценочные вопросы — направлены на сравнение и оценку («Do you think…?», «Is it good or bad…?»).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12;p3"/>
          <p:cNvSpPr txBox="1"/>
          <p:nvPr>
            <p:ph type="title" idx="4294967295"/>
          </p:nvPr>
        </p:nvSpPr>
        <p:spPr>
          <a:xfrm>
            <a:off x="555676" y="29867"/>
            <a:ext cx="9704101" cy="1600205"/>
          </a:xfrm>
          <a:prstGeom prst="rect">
            <a:avLst/>
          </a:prstGeom>
        </p:spPr>
        <p:txBody>
          <a:bodyPr/>
          <a:lstStyle/>
          <a:p>
            <a:pPr algn="ctr" defTabSz="777240">
              <a:defRPr sz="3300"/>
            </a:pPr>
          </a:p>
          <a:p>
            <a:pPr algn="ctr" defTabSz="777240">
              <a:defRPr sz="3300"/>
            </a:pPr>
            <a:r>
              <a:t>Практическая значимость</a:t>
            </a:r>
          </a:p>
        </p:txBody>
      </p:sp>
      <p:sp>
        <p:nvSpPr>
          <p:cNvPr id="137" name="Тема урока: Past Simple (правильные глаголы), сказка «The Hare and the Tortoise». Класс: 4. Предмет: английский язык. Этап урока: закрепление нового материала (после объяснения формирования Past Simple для правильных глаголов)."/>
          <p:cNvSpPr txBox="1"/>
          <p:nvPr/>
        </p:nvSpPr>
        <p:spPr>
          <a:xfrm>
            <a:off x="264895" y="1706072"/>
            <a:ext cx="9180646" cy="29334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sz="24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Тема урока: Past Simple (правильные глаголы), сказка «The Hare and the Tortoise».</a:t>
            </a:r>
          </a:p>
          <a:p>
            <a:pPr defTabSz="457200">
              <a:spcBef>
                <a:spcPts val="800"/>
              </a:spcBef>
              <a:defRPr sz="24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br/>
            <a:r>
              <a:t>Класс: 4.</a:t>
            </a:r>
            <a:br/>
            <a:r>
              <a:t>Предмет: английский язык.</a:t>
            </a:r>
          </a:p>
          <a:p>
            <a:pPr defTabSz="457200">
              <a:spcBef>
                <a:spcPts val="800"/>
              </a:spcBef>
              <a:defRPr sz="24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br/>
            <a:r>
              <a:t>Этап урока: закрепление нового материала (после объяснения формирования Past Simple для правильных глаголов).</a:t>
            </a:r>
          </a:p>
        </p:txBody>
      </p:sp>
      <p:pic>
        <p:nvPicPr>
          <p:cNvPr id="138" name="Снимок экрана 2026-03-28 в 21.32.04.png" descr="Снимок экрана 2026-03-28 в 21.32.0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778227" y="2614888"/>
            <a:ext cx="3588442" cy="34367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Приём позволяет:…"/>
          <p:cNvSpPr txBox="1"/>
          <p:nvPr/>
        </p:nvSpPr>
        <p:spPr>
          <a:xfrm>
            <a:off x="371111" y="1370924"/>
            <a:ext cx="8847977" cy="4497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Приём позволяет: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закрепить грамматическую тему в контексте интересного текста;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проверить понимание сюжета сказки;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развить навыки вопросительной речи на английском;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связать грамматику (Past Simple) с лексикой и сюжетом;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оценить уровень усвоения материала каждым учеником.</a:t>
            </a:r>
          </a:p>
          <a:p>
            <a:pPr defTabSz="457200">
              <a:spcBef>
                <a:spcPts val="800"/>
              </a:spcBef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Возможные варианты применения: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работа в группах по лепесткам «ромашки»;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индивидуальная работа с карточками-вопросами;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игра «Интервью с героями сказки»;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домашнее задание — составить свои вопросы к тексту.</a:t>
            </a:r>
          </a:p>
        </p:txBody>
      </p:sp>
      <p:pic>
        <p:nvPicPr>
          <p:cNvPr id="141" name="Снимок экрана 2026-03-28 в 21.32.36.png" descr="Снимок экрана 2026-03-28 в 21.32.3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35388" y="2466151"/>
            <a:ext cx="5168718" cy="35796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17;p4"/>
          <p:cNvSpPr txBox="1"/>
          <p:nvPr>
            <p:ph type="title"/>
          </p:nvPr>
        </p:nvSpPr>
        <p:spPr>
          <a:xfrm>
            <a:off x="3244733" y="-504840"/>
            <a:ext cx="5702534" cy="1600201"/>
          </a:xfrm>
          <a:prstGeom prst="rect">
            <a:avLst/>
          </a:prstGeom>
        </p:spPr>
        <p:txBody>
          <a:bodyPr/>
          <a:lstStyle>
            <a:lvl1pPr>
              <a:defRPr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Применение приема на уроке</a:t>
            </a:r>
          </a:p>
        </p:txBody>
      </p:sp>
      <p:pic>
        <p:nvPicPr>
          <p:cNvPr id="144" name="Снимок экрана 2026-03-20 в 11.02.43.png" descr="Снимок экрана 2026-03-20 в 11.02.43.png"/>
          <p:cNvPicPr>
            <a:picLocks noChangeAspect="1"/>
          </p:cNvPicPr>
          <p:nvPr>
            <p:ph type="pic" idx="21"/>
          </p:nvPr>
        </p:nvPicPr>
        <p:blipFill>
          <a:blip r:embed="rId2">
            <a:extLst/>
          </a:blip>
          <a:srcRect l="0" t="0" r="11964" b="0"/>
          <a:stretch>
            <a:fillRect/>
          </a:stretch>
        </p:blipFill>
        <p:spPr>
          <a:xfrm>
            <a:off x="7071264" y="1891492"/>
            <a:ext cx="4709493" cy="3811472"/>
          </a:xfrm>
          <a:prstGeom prst="rect">
            <a:avLst/>
          </a:prstGeom>
        </p:spPr>
      </p:pic>
      <p:sp>
        <p:nvSpPr>
          <p:cNvPr id="145" name="Google Shape;119;p4"/>
          <p:cNvSpPr txBox="1"/>
          <p:nvPr>
            <p:ph type="body" sz="half" idx="1"/>
          </p:nvPr>
        </p:nvSpPr>
        <p:spPr>
          <a:xfrm>
            <a:off x="839786" y="2057400"/>
            <a:ext cx="5487480" cy="3811588"/>
          </a:xfrm>
          <a:prstGeom prst="rect">
            <a:avLst/>
          </a:prstGeom>
        </p:spPr>
        <p:txBody>
          <a:bodyPr/>
          <a:lstStyle/>
          <a:p>
            <a:pPr indent="0" defTabSz="362148">
              <a:lnSpc>
                <a:spcPct val="100000"/>
              </a:lnSpc>
              <a:spcBef>
                <a:spcPts val="600"/>
              </a:spcBef>
              <a:defRPr b="1" sz="1958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1. Организационный момент (3–5 мин)</a:t>
            </a:r>
            <a:r>
              <a:rPr b="0"/>
              <a:t> Teacher: Good morning, children! Today we are going to travel to the world of fairy tales and learn more about Past Simple. Are you ready? Let’s start!</a:t>
            </a:r>
            <a:endParaRPr b="0"/>
          </a:p>
          <a:p>
            <a:pPr indent="0" defTabSz="362148">
              <a:lnSpc>
                <a:spcPct val="100000"/>
              </a:lnSpc>
              <a:spcBef>
                <a:spcPts val="600"/>
              </a:spcBef>
              <a:defRPr b="1" sz="1958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</a:p>
          <a:p>
            <a:pPr indent="0" defTabSz="362148">
              <a:lnSpc>
                <a:spcPct val="100000"/>
              </a:lnSpc>
              <a:spcBef>
                <a:spcPts val="600"/>
              </a:spcBef>
              <a:defRPr b="1" sz="1958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 Повторение Past Simple (5 мин)</a:t>
            </a:r>
            <a:r>
              <a:rPr b="0"/>
              <a:t> Учитель напоминает правило образования Past Simple для правильных глаголов (-ed) и просит учеников найти в тексте сказки глаголы в прошедшем времени (laughed, jumped, rested и т. д.). Ученики хором повторяют глаголы с переводом.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3. Чтение и прослушивание сказки (5–7 мин) Ученики слушают аудиозапись сказки «The Hare and the Tortoise» (модуль 6, стр. 22–23) и читают текст вслух по ролям. Учитель объясняет сложные слова.…"/>
          <p:cNvSpPr txBox="1"/>
          <p:nvPr/>
        </p:nvSpPr>
        <p:spPr>
          <a:xfrm>
            <a:off x="381612" y="1868748"/>
            <a:ext cx="7748426" cy="2387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06908">
              <a:spcBef>
                <a:spcPts val="700"/>
              </a:spcBef>
              <a:defRPr b="1" sz="23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3. Чтение и прослушивание сказки (5–7 мин) </a:t>
            </a:r>
            <a:r>
              <a:rPr b="0"/>
              <a:t>Ученики слушают аудиозапись сказки «The Hare and the Tortoise» (модуль 6, стр. 22–23) и читают текст вслух по ролям. Учитель объясняет сложные слова.</a:t>
            </a:r>
          </a:p>
          <a:p>
            <a:pPr defTabSz="406908">
              <a:spcBef>
                <a:spcPts val="700"/>
              </a:spcBef>
              <a:defRPr b="1" sz="23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4. Работа с «Ромашкой Блума» (15-20 мин) </a:t>
            </a:r>
            <a:r>
              <a:rPr b="0"/>
              <a:t>Ученики делятся на 6 групп, каждая получает «лепесток» с типом вопроса. Задания для групп:</a:t>
            </a:r>
          </a:p>
        </p:txBody>
      </p:sp>
      <p:sp>
        <p:nvSpPr>
          <p:cNvPr id="148" name="Применение приема на уроке"/>
          <p:cNvSpPr txBox="1"/>
          <p:nvPr/>
        </p:nvSpPr>
        <p:spPr>
          <a:xfrm>
            <a:off x="3291011" y="589690"/>
            <a:ext cx="5609978" cy="452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b="1" sz="33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/>
            <a:r>
              <a:t>Применение приема на уроке</a:t>
            </a:r>
          </a:p>
        </p:txBody>
      </p:sp>
      <p:pic>
        <p:nvPicPr>
          <p:cNvPr id="149" name="Снимок экрана 2026-03-28 в 21.32.53.png" descr="Снимок экрана 2026-03-28 в 21.32.5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26830" y="1836363"/>
            <a:ext cx="4556008" cy="41578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Группа 1 (Простые вопросы) Составить 3–5 простых вопросов к сказке:…"/>
          <p:cNvSpPr txBox="1"/>
          <p:nvPr/>
        </p:nvSpPr>
        <p:spPr>
          <a:xfrm>
            <a:off x="219628" y="1231214"/>
            <a:ext cx="9125492" cy="43955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b="1"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1 (Простые вопросы) Составить 3–5 простых вопросов к сказке: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Was the hare fast or slow?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Did the tortoise suggest a race?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Did the hare rest under the tree?</a:t>
            </a:r>
          </a:p>
          <a:p>
            <a:pPr defTabSz="457200">
              <a:spcBef>
                <a:spcPts val="800"/>
              </a:spcBef>
              <a:defRPr b="1"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2 (Уточняющие вопросы) Придумать 2–3 уточняющих вопроса: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So, you mean that the tortoise surprised all the animals, don’t you?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So, the hare laughed at the tortoise, didn’t he?</a:t>
            </a:r>
          </a:p>
          <a:p>
            <a:pPr defTabSz="457200">
              <a:spcBef>
                <a:spcPts val="800"/>
              </a:spcBef>
              <a:defRPr b="1"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3 (Интерпретационные вопросы) Задать 2–3 вопроса, начинающиеся с «Why»: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Why did the hare stop under the tree?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1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Why was the tortoise the winner?</a:t>
            </a:r>
          </a:p>
        </p:txBody>
      </p:sp>
      <p:pic>
        <p:nvPicPr>
          <p:cNvPr id="152" name="Снимок экрана 2026-03-28 в 21.32.26.png" descr="Снимок экрана 2026-03-28 в 21.32.2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24858" y="3200112"/>
            <a:ext cx="3961367" cy="28940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Группа 4 (Творческие вопросы) Придумать 2–3 творческих вопроса с частицей «would» или «if»:…"/>
          <p:cNvSpPr txBox="1"/>
          <p:nvPr/>
        </p:nvSpPr>
        <p:spPr>
          <a:xfrm>
            <a:off x="303688" y="1201828"/>
            <a:ext cx="9117550" cy="4510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defTabSz="457200">
              <a:spcBef>
                <a:spcPts val="800"/>
              </a:spcBef>
              <a:defRPr b="1"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4 (Творческие вопросы) Придумать 2–3 творческих вопроса с частицей «would» или «if»: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What would you do if you were the hare?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If the hare didn’t rest, would he win the race?</a:t>
            </a:r>
          </a:p>
          <a:p>
            <a:pPr defTabSz="457200">
              <a:spcBef>
                <a:spcPts val="800"/>
              </a:spcBef>
              <a:defRPr b="1"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5 (Практические вопросы) Составить 2–3 практических вопроса: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How would you describe your day using Past Simple verbs?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What situation from your life is similar to the hare’s mistake?</a:t>
            </a:r>
          </a:p>
          <a:p>
            <a:pPr defTabSz="457200">
              <a:spcBef>
                <a:spcPts val="800"/>
              </a:spcBef>
              <a:defRPr b="1"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Группа 6 (Оценочные вопросы) Придумать 2–3 оценочных вопроса: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Who do you like more — the hare or the tortoise? Why?</a:t>
            </a:r>
          </a:p>
          <a:p>
            <a:pPr marL="457200" indent="-317500" defTabSz="457200">
              <a:spcBef>
                <a:spcPts val="800"/>
              </a:spcBef>
              <a:buClr>
                <a:srgbClr val="000000">
                  <a:alpha val="90196"/>
                </a:srgbClr>
              </a:buClr>
              <a:buSzPct val="100000"/>
              <a:buFont typeface="Helvetica Neue"/>
              <a:buChar char="•"/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Is it good to stop halfway when you have a goal?</a:t>
            </a:r>
          </a:p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Каждая группа обсуждает вопросы 5 минут, затем представляет их классу. </a:t>
            </a:r>
          </a:p>
          <a:p>
            <a:pPr defTabSz="457200">
              <a:spcBef>
                <a:spcPts val="800"/>
              </a:spcBef>
              <a:defRPr sz="2000">
                <a:solidFill>
                  <a:srgbClr val="000000">
                    <a:alpha val="90196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Учитель помогает с формулировкой на английском.</a:t>
            </a:r>
          </a:p>
        </p:txBody>
      </p:sp>
      <p:pic>
        <p:nvPicPr>
          <p:cNvPr id="155" name="Снимок экрана 2026-03-28 в 21.41.42.png" descr="Снимок экрана 2026-03-28 в 21.41.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74482" y="2904634"/>
            <a:ext cx="3704165" cy="32017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1_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1_Тема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1_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