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3" r:id="rId9"/>
    <p:sldId id="261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</a:fld>
            <a:endParaRPr sz="1200" b="0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 panose="020F0502020204030204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F0502020204030204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 panose="020F0502020204030204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  <a:defRPr sz="4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/>
              <a:buNone/>
              <a:defRPr sz="1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 panose="020B0604020202020204"/>
              <a:buNone/>
              <a:defRPr sz="1200" b="0" i="0" u="none" strike="noStrike" cap="none">
                <a:solidFill>
                  <a:srgbClr val="888888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335290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813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 panose="020B0604020202020204"/>
              <a:buNone/>
            </a:pPr>
            <a:endParaRPr sz="28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 panose="020B0604020202020204"/>
              <a:buNone/>
            </a:pPr>
            <a:r>
              <a:rPr 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Тема: «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Использование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кейс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метода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развития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критического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мышления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навыков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устной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речи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на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уроках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английского</a:t>
            </a:r>
            <a:r>
              <a:rPr lang="en-US" alt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n-US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языка</a:t>
            </a:r>
            <a:r>
              <a:rPr lang="ru-RU" sz="2800" b="0" i="0" u="none" strike="noStrike" cap="none">
                <a:solidFill>
                  <a:srgbClr val="1F3864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sz="2800" b="0" i="0" u="none" strike="noStrike" cap="none">
              <a:solidFill>
                <a:srgbClr val="1F3864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Региональный </a:t>
            </a:r>
            <a:r>
              <a:rPr lang="ru-RU" sz="2800" b="1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интенсив</a:t>
            </a: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sz="2800" b="1" i="0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 panose="020B0604020202020204"/>
              <a:buNone/>
            </a:pP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«</a:t>
            </a:r>
            <a:r>
              <a:rPr lang="ru-RU" sz="2800" b="1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»</a:t>
            </a:r>
            <a:endParaRPr lang="ru-RU" sz="2800" b="1" i="0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007485" y="4808855"/>
            <a:ext cx="6614795" cy="735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Шапетько Ксения Михайловна</a:t>
            </a:r>
            <a:endParaRPr lang="ru-RU" sz="2000" b="1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/>
              <a:buNone/>
            </a:pPr>
            <a:r>
              <a:rPr lang="ru-RU" sz="2000" b="1" u="none" strike="noStrike" cap="none">
                <a:solidFill>
                  <a:schemeClr val="accent5">
                    <a:lumMod val="50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Учитель английского языка, МОУ «Первомайская СОШ», муниципальный округ Истра</a:t>
            </a:r>
            <a:endParaRPr lang="ru-RU" sz="2000" b="1" u="none" strike="noStrike" cap="none">
              <a:solidFill>
                <a:schemeClr val="accent5">
                  <a:lumMod val="50000"/>
                </a:scheme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26098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600" b="1">
                <a:solidFill>
                  <a:schemeClr val="accent5">
                    <a:lumMod val="50000"/>
                  </a:schemeClr>
                </a:solidFill>
              </a:rPr>
              <a:t>Краткое описание опыта</a:t>
            </a:r>
            <a:endParaRPr lang="ru-RU" sz="3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695325" y="1412875"/>
            <a:ext cx="10888980" cy="4478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>
                <a:solidFill>
                  <a:schemeClr val="accent5">
                    <a:lumMod val="50000"/>
                  </a:schemeClr>
                </a:solidFill>
              </a:rPr>
              <a:t>Цель:</a:t>
            </a:r>
            <a:r>
              <a:rPr lang="ru-RU">
                <a:solidFill>
                  <a:schemeClr val="accent5">
                    <a:lumMod val="50000"/>
                  </a:schemeClr>
                </a:solidFill>
              </a:rPr>
              <a:t> с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оздание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условий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для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практического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применения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лексики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теме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Global Issues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ситуации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реальной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коммуникации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>
                <a:solidFill>
                  <a:schemeClr val="accent5">
                    <a:lumMod val="50000"/>
                  </a:schemeClr>
                </a:solidFill>
              </a:rPr>
              <a:t>Задачи:</a:t>
            </a:r>
            <a:endParaRPr lang="ru-RU">
              <a:solidFill>
                <a:schemeClr val="accent5">
                  <a:lumMod val="50000"/>
                </a:schemeClr>
              </a:solidFill>
            </a:endParaRP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2800"/>
              <a:buFont typeface="+mj-lt"/>
              <a:buAutoNum type="arabicPeriod"/>
            </a:pPr>
            <a:r>
              <a:rPr lang="en-US" altLang="en-US" u="sng">
                <a:solidFill>
                  <a:schemeClr val="accent5">
                    <a:lumMod val="50000"/>
                  </a:schemeClr>
                </a:solidFill>
              </a:rPr>
              <a:t>Образовательная</a:t>
            </a:r>
            <a:r>
              <a:rPr lang="en-US" altLang="ru-RU" u="sng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ктуализировать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лексику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(rising sea levels, climate refugees, sustainable, investment, resettlement, cost-effective)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устной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речи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2800"/>
              <a:buFont typeface="+mj-lt"/>
              <a:buAutoNum type="arabicPeriod"/>
            </a:pP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2800"/>
              <a:buFont typeface="+mj-lt"/>
              <a:buAutoNum type="arabicPeriod"/>
            </a:pPr>
            <a:r>
              <a:rPr lang="en-US" altLang="en-US" u="sng">
                <a:solidFill>
                  <a:schemeClr val="accent5">
                    <a:lumMod val="50000"/>
                  </a:schemeClr>
                </a:solidFill>
              </a:rPr>
              <a:t>Развивающая</a:t>
            </a:r>
            <a:r>
              <a:rPr lang="en-US" altLang="ru-RU" u="sng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азвивать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навыки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критического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мышления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анализ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информации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выбор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аргументов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коммуникативные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навыки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работа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группе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публичное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выступление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).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2800"/>
              <a:buFont typeface="+mj-lt"/>
              <a:buAutoNum type="arabicPeriod"/>
            </a:pP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2800"/>
              <a:buFont typeface="+mj-lt"/>
              <a:buAutoNum type="arabicPeriod"/>
            </a:pPr>
            <a:r>
              <a:rPr lang="en-US" altLang="en-US" u="sng">
                <a:solidFill>
                  <a:schemeClr val="accent5">
                    <a:lumMod val="50000"/>
                  </a:schemeClr>
                </a:solidFill>
              </a:rPr>
              <a:t>Воспитательная</a:t>
            </a:r>
            <a:r>
              <a:rPr lang="en-US" altLang="ru-RU" u="sng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ф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ормировать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активную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гражданскую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позицию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через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обсуждение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глобальных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экологических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проблем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25" y="212090"/>
            <a:ext cx="7024370" cy="1325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 panose="020F0502020204030204"/>
              <a:buNone/>
            </a:pPr>
            <a:r>
              <a:rPr lang="ru-RU" sz="3600" b="1">
                <a:solidFill>
                  <a:schemeClr val="accent5">
                    <a:lumMod val="50000"/>
                  </a:schemeClr>
                </a:solidFill>
              </a:rPr>
              <a:t>Теоретическое описание приема</a:t>
            </a:r>
            <a:endParaRPr lang="ru-RU" sz="36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623570" y="1340485"/>
            <a:ext cx="11007090" cy="435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основе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урока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лежит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u="sng">
                <a:solidFill>
                  <a:schemeClr val="accent5">
                    <a:lumMod val="50000"/>
                  </a:schemeClr>
                </a:solidFill>
              </a:rPr>
              <a:t>метод</a:t>
            </a:r>
            <a:r>
              <a:rPr lang="en-US" altLang="ru-RU" u="sng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u="sng">
                <a:solidFill>
                  <a:schemeClr val="accent5">
                    <a:lumMod val="50000"/>
                  </a:schemeClr>
                </a:solidFill>
              </a:rPr>
              <a:t>кейс</a:t>
            </a:r>
            <a:r>
              <a:rPr lang="ru-RU" altLang="en-US" u="sng">
                <a:solidFill>
                  <a:schemeClr val="accent5">
                    <a:lumMod val="50000"/>
                  </a:schemeClr>
                </a:solidFill>
              </a:rPr>
              <a:t>ов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—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анализ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реальной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или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смоделированной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проблемной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ситуации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</a:t>
            </a:r>
            <a:r>
              <a:rPr lang="ru-RU" altLang="en-US" b="1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b="1">
                <a:solidFill>
                  <a:schemeClr val="accent5">
                    <a:lumMod val="50000"/>
                  </a:schemeClr>
                </a:solidFill>
              </a:rPr>
              <a:t>Суть</a:t>
            </a:r>
            <a:r>
              <a:rPr lang="en-US" altLang="ru-RU" b="1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b="1">
                <a:solidFill>
                  <a:schemeClr val="accent5">
                    <a:lumMod val="50000"/>
                  </a:schemeClr>
                </a:solidFill>
              </a:rPr>
              <a:t>метода</a:t>
            </a:r>
            <a:r>
              <a:rPr lang="en-US" altLang="ru-RU" b="1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 у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чащиеся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сталкиваются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конкретной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проблемой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них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нет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готового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ответа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учебнике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Им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нужно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46355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зучить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ситуацию;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46355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редложить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пути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решения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рамках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своего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кейса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);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  <a:p>
            <a:pPr marL="46355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ргументированно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отстоять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свою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позицию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перед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оппонентами</a:t>
            </a:r>
            <a:r>
              <a:rPr lang="en-US" altLang="en-US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en-US" altLang="ru-RU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2351405" y="534670"/>
            <a:ext cx="7376160" cy="626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 panose="020F0502020204030204"/>
              <a:buNone/>
            </a:pPr>
            <a:r>
              <a:rPr lang="ru-RU" sz="4000" b="1">
                <a:solidFill>
                  <a:schemeClr val="accent5">
                    <a:lumMod val="50000"/>
                  </a:schemeClr>
                </a:solidFill>
              </a:rPr>
              <a:t>Практическая значимость</a:t>
            </a:r>
            <a:endParaRPr lang="ru-RU" sz="4000" b="1" i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" name="Текстовое поле 0"/>
          <p:cNvSpPr txBox="1"/>
          <p:nvPr/>
        </p:nvSpPr>
        <p:spPr>
          <a:xfrm>
            <a:off x="692150" y="1557020"/>
            <a:ext cx="11076940" cy="4130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5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Тема урока:</a:t>
            </a:r>
            <a:r>
              <a:rPr 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 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Global Issues / Environmental Problems</a:t>
            </a:r>
            <a:endParaRPr lang="ru-RU" sz="25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5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Класс:</a:t>
            </a:r>
            <a:r>
              <a:rPr 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8</a:t>
            </a:r>
            <a:endParaRPr lang="ru-RU" sz="25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5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Предмет:</a:t>
            </a:r>
            <a:r>
              <a:rPr 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английский язык</a:t>
            </a:r>
            <a:endParaRPr lang="ru-RU" sz="25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sz="25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Этап урока:</a:t>
            </a:r>
            <a:r>
              <a:rPr 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э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тап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применения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знаний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способов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действий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(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урок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комплексного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применения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знаний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умений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).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Проводился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после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введения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и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первичного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закрепления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лексики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по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en-US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теме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</a:t>
            </a:r>
            <a:r>
              <a:rPr lang="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«</a:t>
            </a:r>
            <a:r>
              <a:rPr lang="en-US" altLang="ru-RU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Global Issues</a:t>
            </a:r>
            <a:r>
              <a:rPr lang="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»</a:t>
            </a:r>
            <a:endParaRPr lang="" altLang="en-US" sz="25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 panose="020F0502020204030204"/>
              <a:buNone/>
            </a:pPr>
            <a:r>
              <a:rPr lang="ru-RU" altLang="en-US" sz="2500" b="1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Дата проведения:</a:t>
            </a:r>
            <a:r>
              <a:rPr lang="ru-RU" altLang="en-US" sz="2500">
                <a:solidFill>
                  <a:schemeClr val="accent5">
                    <a:lumMod val="50000"/>
                  </a:schemeClr>
                </a:solidFill>
                <a:latin typeface="Calibri" panose="020F0502020204030204" charset="0"/>
                <a:cs typeface="Calibri" panose="020F0502020204030204" charset="0"/>
                <a:sym typeface="+mn-ea"/>
              </a:rPr>
              <a:t> февраль 2026 года</a:t>
            </a:r>
            <a:endParaRPr lang="ru-RU" altLang="en-US" sz="2500">
              <a:solidFill>
                <a:schemeClr val="accent5">
                  <a:lumMod val="50000"/>
                </a:schemeClr>
              </a:solidFill>
              <a:latin typeface="Calibri" panose="020F0502020204030204" charset="0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2660015" y="476885"/>
            <a:ext cx="6353810" cy="6470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 panose="020F0502020204030204"/>
              <a:buNone/>
            </a:pPr>
            <a:r>
              <a:rPr lang="ru-RU" sz="3600" b="1">
                <a:solidFill>
                  <a:schemeClr val="accent5">
                    <a:lumMod val="50000"/>
                  </a:schemeClr>
                </a:solidFill>
              </a:rPr>
              <a:t>Применение приема на уроке</a:t>
            </a:r>
            <a:endParaRPr lang="ru-RU" sz="3600" b="1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" name="Замещающая рамка рисунка 1" descr="5296728101393994462"/>
          <p:cNvPicPr>
            <a:picLocks noChangeAspect="1"/>
          </p:cNvPicPr>
          <p:nvPr>
            <p:ph type="pic" idx="2"/>
          </p:nvPr>
        </p:nvPicPr>
        <p:blipFill>
          <a:blip r:embed="rId1"/>
          <a:stretch>
            <a:fillRect/>
          </a:stretch>
        </p:blipFill>
        <p:spPr>
          <a:xfrm>
            <a:off x="6600190" y="1628775"/>
            <a:ext cx="5242560" cy="415163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/>
          <p:nvPr>
            <p:ph type="body" idx="1"/>
          </p:nvPr>
        </p:nvSpPr>
        <p:spPr>
          <a:xfrm>
            <a:off x="335280" y="1268730"/>
            <a:ext cx="6578600" cy="436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2000" b="1">
                <a:solidFill>
                  <a:schemeClr val="accent5">
                    <a:lumMod val="50000"/>
                  </a:schemeClr>
                </a:solidFill>
              </a:rPr>
              <a:t>Кейс</a:t>
            </a:r>
            <a:r>
              <a:rPr lang="en-US" altLang="ru-RU" sz="2000" b="1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The Island Decision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»</a:t>
            </a:r>
            <a:endParaRPr lang="en-US" alt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en-US" altLang="en-US" sz="2000" b="1">
                <a:solidFill>
                  <a:schemeClr val="accent5">
                    <a:lumMod val="50000"/>
                  </a:schemeClr>
                </a:solidFill>
              </a:rPr>
              <a:t>Ситуация</a:t>
            </a:r>
            <a:r>
              <a:rPr lang="en-US" altLang="ru-RU" sz="2000" b="1">
                <a:solidFill>
                  <a:schemeClr val="accent5">
                    <a:lumMod val="50000"/>
                  </a:schemeClr>
                </a:solidFill>
              </a:rPr>
              <a:t>: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Небольшое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островное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государство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Тихом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океане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)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тонет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из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за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повышения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уровня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моря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.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правительства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есть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деньги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только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на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ОДИН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из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трех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проектов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en-US" alt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171450" lvl="0" indent="-171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п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остроить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гигантскую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стену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вокруг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столицы;</a:t>
            </a:r>
            <a:endParaRPr lang="en-US" alt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171450" lvl="0" indent="-171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ыкупить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землю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другой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стране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переселить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всех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граждан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(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стать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климатическими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беженцами</a:t>
            </a: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);</a:t>
            </a:r>
            <a:endParaRPr lang="en-US" altLang="ru-RU" sz="2000">
              <a:solidFill>
                <a:schemeClr val="accent5">
                  <a:lumMod val="50000"/>
                </a:schemeClr>
              </a:solidFill>
            </a:endParaRPr>
          </a:p>
          <a:p>
            <a:pPr marL="171450" lvl="0" indent="-171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altLang="en-US" sz="20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нвестировать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технологии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откачке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воды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превращению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свалок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в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искусственную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altLang="en-US" sz="2000">
                <a:solidFill>
                  <a:schemeClr val="accent5">
                    <a:lumMod val="50000"/>
                  </a:schemeClr>
                </a:solidFill>
              </a:rPr>
              <a:t>сушу</a:t>
            </a:r>
            <a:r>
              <a:rPr lang="en-US" altLang="ru-RU" sz="200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n-US" altLang="ru-RU" sz="2000" i="1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Замещающая рамка рисунка 1" descr="5296728101393994463"/>
          <p:cNvPicPr>
            <a:picLocks noChangeAspect="1"/>
          </p:cNvPicPr>
          <p:nvPr>
            <p:ph type="pic" idx="2"/>
          </p:nvPr>
        </p:nvPicPr>
        <p:blipFill>
          <a:blip r:embed="rId1"/>
          <a:srcRect l="24378" t="18783" r="28587" b="2253"/>
          <a:stretch>
            <a:fillRect/>
          </a:stretch>
        </p:blipFill>
        <p:spPr>
          <a:xfrm>
            <a:off x="7887335" y="1268730"/>
            <a:ext cx="3780155" cy="4675505"/>
          </a:xfrm>
          <a:prstGeom prst="rect">
            <a:avLst/>
          </a:prstGeom>
        </p:spPr>
      </p:pic>
      <p:sp>
        <p:nvSpPr>
          <p:cNvPr id="4" name="Замещающий текст 3"/>
          <p:cNvSpPr/>
          <p:nvPr>
            <p:ph type="body" idx="1"/>
          </p:nvPr>
        </p:nvSpPr>
        <p:spPr>
          <a:xfrm>
            <a:off x="494030" y="1196975"/>
            <a:ext cx="6844665" cy="4507865"/>
          </a:xfrm>
        </p:spPr>
        <p:txBody>
          <a:bodyPr>
            <a:noAutofit/>
          </a:bodyPr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1.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Мотивация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(2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ключает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видео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(1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о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проблеме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повышения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уровня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моря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 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Далее с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тавит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проблем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  <a:buAutoNum type="arabicPeriod"/>
            </a:pP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2.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Деление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на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группы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(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2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Класс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делится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на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3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группы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Каждая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группа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получает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карточку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кратким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описанием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«своего»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проекта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и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ключевыми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аргументами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  <a:buAutoNum type="arabicPeriod"/>
            </a:pP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3.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Работа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в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группах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(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15-18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Учащиеся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распределяют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роли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спикер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,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секретарь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,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«скептик»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),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готовят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речь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 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  <a:buAutoNum type="arabicPeriod"/>
            </a:pP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4.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Защита</a:t>
            </a:r>
            <a:r>
              <a:rPr lang="en-US" altLang="ru-RU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проектов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(1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2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Выступление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спикеров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от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каждой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группы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Важно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: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после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каждого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выступления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оппоненты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могут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задать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1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вопрос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на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английском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).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  <a:buAutoNum type="arabicPeriod"/>
            </a:pP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5.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Голосование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(2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):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«Парламент»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все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участники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голосуют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за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лучший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проект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  <a:buAutoNum type="arabicPeriod"/>
            </a:pP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F50"/>
              </a:buClr>
              <a:buSzPct val="25000"/>
              <a:buFont typeface="+mj-lt"/>
            </a:pPr>
            <a:r>
              <a:rPr lang="ru-RU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6. </a:t>
            </a:r>
            <a:r>
              <a:rPr lang="en-US" altLang="en-US" sz="1700" b="1">
                <a:solidFill>
                  <a:schemeClr val="accent5">
                    <a:lumMod val="50000"/>
                  </a:schemeClr>
                </a:solidFill>
                <a:sym typeface="+mn-ea"/>
              </a:rPr>
              <a:t>Рефлексия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 (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5 </a:t>
            </a:r>
            <a:r>
              <a:rPr lang="en-US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мин</a:t>
            </a:r>
            <a:r>
              <a:rPr lang="en-US" altLang="ru-RU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)</a:t>
            </a:r>
            <a:r>
              <a:rPr lang="ru-RU" altLang="en-US" sz="1700">
                <a:solidFill>
                  <a:schemeClr val="accent5">
                    <a:lumMod val="50000"/>
                  </a:schemeClr>
                </a:solidFill>
                <a:sym typeface="+mn-ea"/>
              </a:rPr>
              <a:t>.</a:t>
            </a:r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  <a:p>
            <a:endParaRPr lang="en-US" altLang="ru-RU" sz="170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4119245" y="404495"/>
            <a:ext cx="395287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None/>
            </a:pPr>
            <a:r>
              <a:rPr lang="ru-RU" sz="3600">
                <a:solidFill>
                  <a:schemeClr val="bg2">
                    <a:lumMod val="75000"/>
                  </a:schemeClr>
                </a:solidFill>
              </a:rPr>
              <a:t>Выводы</a:t>
            </a:r>
            <a:endParaRPr lang="ru-RU" sz="360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622935" y="1341120"/>
            <a:ext cx="11102340" cy="457390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>
              <a:spcBef>
                <a:spcPts val="900"/>
              </a:spcBef>
              <a:spcAft>
                <a:spcPts val="900"/>
              </a:spcAft>
            </a:pPr>
            <a:r>
              <a:rPr lang="en-US" altLang="zh-CN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Что получилось (плюсы):</a:t>
            </a:r>
            <a:endParaRPr lang="en-US" altLang="zh-CN" sz="1800" b="1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Высокая мотивация и включенность. Даже те, кто обычно молчит, пытались говорить, чтобы поддержать команду.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Лексика «ожила». Слова resettlement и cost-effective, которые сложно запоминаются в тестах, активно использовались в речи.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Урок прошел на одном дыхании, тайминг соблюден.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0" indent="0">
              <a:spcBef>
                <a:spcPts val="900"/>
              </a:spcBef>
              <a:spcAft>
                <a:spcPts val="900"/>
              </a:spcAft>
            </a:pPr>
            <a:r>
              <a:rPr lang="en-US" altLang="zh-CN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С какими трудностями столкнул</a:t>
            </a:r>
            <a:r>
              <a:rPr lang="ru-RU" altLang="en-US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и</a:t>
            </a:r>
            <a:r>
              <a:rPr lang="en-US" altLang="zh-CN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с</a:t>
            </a:r>
            <a:r>
              <a:rPr lang="ru-RU" altLang="en-US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ь</a:t>
            </a:r>
            <a:r>
              <a:rPr lang="en-US" altLang="zh-CN" sz="1800" b="1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 (минусы / зона роста):</a:t>
            </a:r>
            <a:endParaRPr lang="en-US" altLang="zh-CN" sz="1800" b="1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285750" indent="-28575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Уровень </a:t>
            </a:r>
            <a:r>
              <a:rPr lang="ru-RU" altLang="en-US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языка </a:t>
            </a: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учащихся </a:t>
            </a:r>
            <a:r>
              <a:rPr lang="ru-RU" altLang="en-US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не высок</a:t>
            </a: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. Многие хотели высказать сложную мысль, но не хватало лексики, переходили на русский.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285750" indent="-285750">
              <a:spcBef>
                <a:spcPct val="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Сложность лексики</a:t>
            </a:r>
            <a:r>
              <a:rPr lang="ru-RU" altLang="en-US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.</a:t>
            </a: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 Тема Global Issues для 8 класса объективно сложная (абстрактная лексика).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  <a:p>
            <a:pPr marL="0" indent="0">
              <a:spcBef>
                <a:spcPts val="900"/>
              </a:spcBef>
              <a:spcAft>
                <a:spcPts val="900"/>
              </a:spcAft>
            </a:pPr>
            <a:r>
              <a:rPr lang="en-US" altLang="zh-CN" sz="1800" b="0" i="0">
                <a:solidFill>
                  <a:schemeClr val="bg2">
                    <a:lumMod val="75000"/>
                  </a:schemeClr>
                </a:solidFill>
                <a:latin typeface="Calibri" panose="020F0502020204030204" charset="0"/>
                <a:ea typeface="quote-cjk-patch"/>
                <a:cs typeface="Calibri" panose="020F0502020204030204" charset="0"/>
              </a:rPr>
              <a:t>Несмотря на языковые сложности, кейс-метод позволяет создать ситуацию успеха для каждого ученика, так как оценка ставится не только за правильный английский, но и за идею, креативность, работу в команде. Это мощный инструмент для развития коммуникативных навыков.</a:t>
            </a:r>
            <a:endParaRPr lang="en-US" altLang="zh-CN" sz="1800" b="0" i="0">
              <a:solidFill>
                <a:schemeClr val="bg2">
                  <a:lumMod val="75000"/>
                </a:schemeClr>
              </a:solidFill>
              <a:latin typeface="Calibri" panose="020F0502020204030204" charset="0"/>
              <a:ea typeface="quote-cjk-patch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1991360" y="1628775"/>
            <a:ext cx="7864475" cy="88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Мы открыты </a:t>
            </a:r>
            <a:endParaRPr lang="ru-RU" sz="3600" b="1" i="0" u="none" strike="noStrike" cap="none">
              <a:solidFill>
                <a:srgbClr val="00206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endParaRPr sz="1400" b="0" i="0" u="none" strike="noStrike" cap="none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 panose="020F0502020204030204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для сотрудничества и новых идей!</a:t>
            </a:r>
            <a:endParaRPr sz="3600" b="1" i="0" u="none" strike="noStrike" cap="none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3431</Words>
  <Application>WPS Presentation</Application>
  <PresentationFormat/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SimSun</vt:lpstr>
      <vt:lpstr>Wingdings</vt:lpstr>
      <vt:lpstr>Arial</vt:lpstr>
      <vt:lpstr>Calibri</vt:lpstr>
      <vt:lpstr>Calibri</vt:lpstr>
      <vt:lpstr>quote-cjk-patch</vt:lpstr>
      <vt:lpstr>Segoe Print</vt:lpstr>
      <vt:lpstr>Microsoft YaHei</vt:lpstr>
      <vt:lpstr>Arial Unicode MS</vt:lpstr>
      <vt:lpstr>1_Тема Office</vt:lpstr>
      <vt:lpstr>PowerPoint 演示文稿</vt:lpstr>
      <vt:lpstr>Краткое описание опыта</vt:lpstr>
      <vt:lpstr>Теоретическое описание приема</vt:lpstr>
      <vt:lpstr>(тема урока, класс, предмет, этап урока, на котором проведена апробация, возможные варианты применения)</vt:lpstr>
      <vt:lpstr>Применение приема на уроке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Ksenia Smile</cp:lastModifiedBy>
  <cp:revision>27</cp:revision>
  <dcterms:created xsi:type="dcterms:W3CDTF">2026-02-26T12:32:00Z</dcterms:created>
  <dcterms:modified xsi:type="dcterms:W3CDTF">2026-03-10T05:01:07Z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E450D419E0EF4465BAEA1A794D2FF2E1_12</vt:lpwstr>
  </property>
  <property fmtid="{D5CDD505-2E9C-101B-9397-08002B2CF9AE}" pid="3" name="KSOProductBuildVer">
    <vt:lpwstr>1049-12.2.0.23196</vt:lpwstr>
  </property>
</Properties>
</file>