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0" r:id="rId6"/>
    <p:sldId id="265" r:id="rId7"/>
    <p:sldId id="263" r:id="rId8"/>
    <p:sldId id="261" r:id="rId9"/>
    <p:sldId id="264" r:id="rId10"/>
    <p:sldId id="262" r:id="rId11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13" roundtripDataSignature="AMtx7miOjUEDprTQvQpSf3TMTTiCtVTq9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162" autoAdjust="0"/>
    <p:restoredTop sz="94660"/>
  </p:normalViewPr>
  <p:slideViewPr>
    <p:cSldViewPr snapToGrid="0">
      <p:cViewPr>
        <p:scale>
          <a:sx n="66" d="100"/>
          <a:sy n="66" d="100"/>
        </p:scale>
        <p:origin x="972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customschemas.google.com/relationships/presentationmetadata" Target="metadata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ru-RU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0" name="Google Shape;90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8" name="Google Shape;98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g3352f216e9d_0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4" name="Google Shape;104;g3352f216e9d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0" name="Google Shape;110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5" name="Google Shape;115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22" name="Google Shape;122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  <p:sp>
        <p:nvSpPr>
          <p:cNvPr id="127" name="Google Shape;127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объект" type="obj">
  <p:cSld name="OBJECT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8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" name="Google Shape;18;p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Объект с подписью" type="objTx">
  <p:cSld name="OBJECT_WITH_CAPTION_TEXT"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17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17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72" name="Google Shape;72;p17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73" name="Google Shape;73;p1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1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5" name="Google Shape;75;p1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вертикальный текст" type="vertTx">
  <p:cSld name="VERTICAL_TEXT"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1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18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9" name="Google Shape;79;p1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1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1" name="Google Shape;81;p1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Вертикальный заголовок и текст" type="vertTitleAndTx">
  <p:cSld name="VERTICAL_TITLE_AND_VERTICAL_TEXT"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19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4" name="Google Shape;84;p19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5" name="Google Shape;85;p1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6" name="Google Shape;86;p1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7" name="Google Shape;87;p1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Пустой слайд" type="blank">
  <p:cSld name="BLANK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1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1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1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Рисунок с подписью" type="picTx">
  <p:cSld name="PICTURE_WITH_CAPTION_TEXT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10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10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endParaRPr lang="ru-RU"/>
          </a:p>
        </p:txBody>
      </p:sp>
      <p:sp>
        <p:nvSpPr>
          <p:cNvPr id="28" name="Google Shape;28;p10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29" name="Google Shape;29;p1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1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Сравнение" type="tx">
  <p:cSld name="TITLE_AND_BODY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11"/>
          <p:cNvSpPr txBox="1">
            <a:spLocks noGrp="1"/>
          </p:cNvSpPr>
          <p:nvPr>
            <p:ph type="title"/>
          </p:nvPr>
        </p:nvSpPr>
        <p:spPr>
          <a:xfrm>
            <a:off x="839787" y="365125"/>
            <a:ext cx="10515601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11"/>
          <p:cNvSpPr txBox="1">
            <a:spLocks noGrp="1"/>
          </p:cNvSpPr>
          <p:nvPr>
            <p:ph type="body" idx="1"/>
          </p:nvPr>
        </p:nvSpPr>
        <p:spPr>
          <a:xfrm>
            <a:off x="839787" y="1681163"/>
            <a:ext cx="5157790" cy="8239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  <a:defRPr sz="2400" b="1"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5" name="Google Shape;35;p1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Два объекта" type="twoObj">
  <p:cSld name="TWO_OBJECTS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1" name="Google Shape;41;p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итульный слайд" type="title">
  <p:cSld name="TITLE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12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12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46" name="Google Shape;46;p1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1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1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раздела" type="secHead">
  <p:cSld name="SECTION_HEADER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3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13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52" name="Google Shape;52;p1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1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4" name="Google Shape;54;p1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Сравнение" type="twoTxTwoObj">
  <p:cSld name="TWO_OBJECTS_WITH_TEXT"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14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14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58" name="Google Shape;58;p14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9" name="Google Shape;59;p14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60" name="Google Shape;60;p14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1" name="Google Shape;61;p1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2" name="Google Shape;62;p1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олько заголовок" type="titleOnly">
  <p:cSld name="TITLE_ONLY"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1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8" name="Google Shape;68;p1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4">
            <a:alphaModFix/>
          </a:blip>
          <a:stretch>
            <a:fillRect/>
          </a:stretch>
        </a:blip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7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" name="Google Shape;92;p1" descr="Аудитория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 flipH="1">
            <a:off x="488325" y="1760425"/>
            <a:ext cx="3348600" cy="37842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49803"/>
              </a:srgbClr>
            </a:outerShdw>
          </a:effectLst>
        </p:spPr>
      </p:pic>
      <p:sp>
        <p:nvSpPr>
          <p:cNvPr id="93" name="Google Shape;93;p1"/>
          <p:cNvSpPr/>
          <p:nvPr/>
        </p:nvSpPr>
        <p:spPr>
          <a:xfrm>
            <a:off x="3922159" y="1726846"/>
            <a:ext cx="7907954" cy="24006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endParaRPr sz="2200" b="0" i="0" u="none" strike="noStrike" cap="none" dirty="0">
              <a:solidFill>
                <a:srgbClr val="1F3864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lvl="0" algn="ctr">
              <a:buSzPts val="3200"/>
            </a:pPr>
            <a:r>
              <a:rPr lang="ru-RU" sz="3200" b="0" i="0" u="none" strike="noStrike" cap="none" dirty="0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Тема «</a:t>
            </a:r>
            <a:r>
              <a:rPr lang="ru-RU" sz="3200" dirty="0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Использование приёма «Своя опора» для формирования умения структурировать учебный материал на уроке русского языка по теме «Разряды местоимений».</a:t>
            </a:r>
            <a:r>
              <a:rPr lang="ru-RU" sz="3200" b="0" i="0" u="none" strike="noStrike" cap="none" dirty="0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»</a:t>
            </a:r>
            <a:endParaRPr sz="3200" b="0" i="0" u="none" strike="noStrike" cap="none" dirty="0">
              <a:solidFill>
                <a:srgbClr val="1F386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4" name="Google Shape;94;p1"/>
          <p:cNvSpPr/>
          <p:nvPr/>
        </p:nvSpPr>
        <p:spPr>
          <a:xfrm>
            <a:off x="2125875" y="235950"/>
            <a:ext cx="7226100" cy="138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ru-RU" sz="2800" b="1" i="0" u="none" strike="noStrike" cap="none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Региональный </a:t>
            </a:r>
            <a:r>
              <a:rPr lang="ru-RU" sz="2800" b="1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интенсив</a:t>
            </a:r>
            <a:r>
              <a:rPr lang="ru-RU" sz="2800" b="1" i="0" u="none" strike="noStrike" cap="none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sz="2800" b="1" i="0" u="none" strike="noStrike" cap="none">
              <a:solidFill>
                <a:srgbClr val="1F3864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ru-RU" sz="2800" b="1" i="0" u="none" strike="noStrike" cap="none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«</a:t>
            </a:r>
            <a:r>
              <a:rPr lang="ru-RU" sz="2800" b="1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Конструирование урока: от идеи до результата</a:t>
            </a:r>
            <a:r>
              <a:rPr lang="ru-RU" sz="2800" b="1" i="0" u="none" strike="noStrike" cap="none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»</a:t>
            </a:r>
            <a:endParaRPr sz="1400" b="1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5" name="Google Shape;95;p1"/>
          <p:cNvSpPr/>
          <p:nvPr/>
        </p:nvSpPr>
        <p:spPr>
          <a:xfrm>
            <a:off x="4828136" y="4788253"/>
            <a:ext cx="6096000" cy="6739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ru-RU" sz="1800" b="1" i="1" u="none" strike="noStrike" cap="none" dirty="0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Мельник Полина Сергеевна</a:t>
            </a:r>
          </a:p>
          <a:p>
            <a:pPr marL="0" marR="0" lvl="0" indent="0" algn="just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ru-RU" sz="1800" b="1" i="1" dirty="0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Учитель русского языка и литературы</a:t>
            </a:r>
            <a:r>
              <a:rPr lang="ru-RU" sz="1800" b="1" i="1" u="none" strike="noStrike" cap="none" dirty="0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, МОУ «Дедовская СОШ №1», городской округ Истра</a:t>
            </a:r>
            <a:endParaRPr sz="1800" b="1" i="1" u="none" strike="noStrike" cap="none" dirty="0">
              <a:solidFill>
                <a:srgbClr val="1D315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6"/>
          <p:cNvSpPr/>
          <p:nvPr/>
        </p:nvSpPr>
        <p:spPr>
          <a:xfrm>
            <a:off x="2448387" y="969245"/>
            <a:ext cx="6729600" cy="88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3600"/>
              <a:buFont typeface="Calibri"/>
              <a:buNone/>
            </a:pPr>
            <a:r>
              <a:rPr lang="ru-RU" sz="3600" b="1" i="0" u="none" strike="noStrike" cap="none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Мы открыты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3600"/>
              <a:buFont typeface="Calibri"/>
              <a:buNone/>
            </a:pPr>
            <a:r>
              <a:rPr lang="ru-RU" sz="3600" b="1" i="0" u="none" strike="noStrike" cap="none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для сотрудничества и новых идей</a:t>
            </a:r>
            <a:endParaRPr sz="3600" b="1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30" name="Google Shape;130;p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1198508"/>
            <a:ext cx="12192000" cy="50741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2"/>
          <p:cNvSpPr txBox="1">
            <a:spLocks noGrp="1"/>
          </p:cNvSpPr>
          <p:nvPr>
            <p:ph type="title"/>
          </p:nvPr>
        </p:nvSpPr>
        <p:spPr>
          <a:xfrm>
            <a:off x="2093350" y="365125"/>
            <a:ext cx="71718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ru-RU" sz="3700"/>
              <a:t>Краткое описание опыта</a:t>
            </a:r>
            <a:endParaRPr sz="3700"/>
          </a:p>
        </p:txBody>
      </p:sp>
      <p:sp>
        <p:nvSpPr>
          <p:cNvPr id="101" name="Google Shape;101;p2"/>
          <p:cNvSpPr txBox="1">
            <a:spLocks noGrp="1"/>
          </p:cNvSpPr>
          <p:nvPr>
            <p:ph type="body" idx="1"/>
          </p:nvPr>
        </p:nvSpPr>
        <p:spPr>
          <a:xfrm>
            <a:off x="377371" y="1465943"/>
            <a:ext cx="10976429" cy="47110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lvl="0" indent="-50800">
              <a:spcBef>
                <a:spcPts val="0"/>
              </a:spcBef>
              <a:buSzPts val="2800"/>
              <a:buNone/>
            </a:pPr>
            <a:r>
              <a:rPr lang="ru-RU" dirty="0"/>
              <a:t>Цель: Создание условия для осознанного усвоения классификации местоимений через самостоятельную трансформацию теоретического материала в наглядную, личностно значимую форму.</a:t>
            </a:r>
            <a:endParaRPr dirty="0"/>
          </a:p>
          <a:p>
            <a:pPr marL="228600" lvl="0" indent="-50800">
              <a:spcBef>
                <a:spcPts val="0"/>
              </a:spcBef>
              <a:buSzPts val="2800"/>
              <a:buNone/>
            </a:pPr>
            <a:r>
              <a:rPr lang="ru-RU" dirty="0"/>
              <a:t>Задачи: </a:t>
            </a:r>
          </a:p>
          <a:p>
            <a:pPr marL="228600" lvl="0" indent="-50800">
              <a:spcBef>
                <a:spcPts val="0"/>
              </a:spcBef>
              <a:buSzPts val="2800"/>
              <a:buNone/>
            </a:pPr>
            <a:r>
              <a:rPr lang="ru-RU" i="1" dirty="0"/>
              <a:t>Образовательные</a:t>
            </a:r>
            <a:r>
              <a:rPr lang="ru-RU" dirty="0"/>
              <a:t>: научить различать личные, притяжательные и указательные местоимения по значению и грамматическим признакам.</a:t>
            </a:r>
          </a:p>
          <a:p>
            <a:pPr marL="228600" lvl="0" indent="-50800">
              <a:spcBef>
                <a:spcPts val="0"/>
              </a:spcBef>
              <a:buSzPts val="2800"/>
              <a:buNone/>
            </a:pPr>
            <a:r>
              <a:rPr lang="ru-RU" i="1" dirty="0"/>
              <a:t>Развивающие:</a:t>
            </a:r>
            <a:r>
              <a:rPr lang="ru-RU" dirty="0"/>
              <a:t> сформировать умение выделять главное, структурировать информацию, выбирать удобную форму её представления (таблица, схема, рисунок).</a:t>
            </a:r>
          </a:p>
          <a:p>
            <a:pPr marL="228600" lvl="0" indent="-50800">
              <a:spcBef>
                <a:spcPts val="0"/>
              </a:spcBef>
              <a:buSzPts val="2800"/>
              <a:buNone/>
            </a:pPr>
            <a:r>
              <a:rPr lang="ru-RU" i="1" dirty="0"/>
              <a:t>Воспитательные:</a:t>
            </a:r>
            <a:r>
              <a:rPr lang="ru-RU" dirty="0"/>
              <a:t> воспитывать самостоятельность, ответственность за результат, интерес к языку через творческую работу.</a:t>
            </a:r>
            <a:endParaRPr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g3352f216e9d_0_0"/>
          <p:cNvSpPr txBox="1">
            <a:spLocks noGrp="1"/>
          </p:cNvSpPr>
          <p:nvPr>
            <p:ph type="title"/>
          </p:nvPr>
        </p:nvSpPr>
        <p:spPr>
          <a:xfrm>
            <a:off x="2359075" y="211825"/>
            <a:ext cx="71718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ru-RU" sz="3700"/>
              <a:t>Теоретическое описание приема</a:t>
            </a:r>
            <a:endParaRPr sz="3700"/>
          </a:p>
        </p:txBody>
      </p:sp>
      <p:sp>
        <p:nvSpPr>
          <p:cNvPr id="107" name="Google Shape;107;g3352f216e9d_0_0"/>
          <p:cNvSpPr txBox="1">
            <a:spLocks noGrp="1"/>
          </p:cNvSpPr>
          <p:nvPr>
            <p:ph type="body" idx="1"/>
          </p:nvPr>
        </p:nvSpPr>
        <p:spPr>
          <a:xfrm>
            <a:off x="687175" y="1447450"/>
            <a:ext cx="10515600" cy="435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lnSpcReduction="10000"/>
          </a:bodyPr>
          <a:lstStyle/>
          <a:p>
            <a:pPr marL="114300" indent="0">
              <a:buNone/>
            </a:pPr>
            <a:r>
              <a:rPr lang="ru-RU" dirty="0"/>
              <a:t>Приём «Своя опора» (А. </a:t>
            </a:r>
            <a:r>
              <a:rPr lang="ru-RU" dirty="0" err="1"/>
              <a:t>Гин</a:t>
            </a:r>
            <a:r>
              <a:rPr lang="ru-RU" dirty="0"/>
              <a:t>) относится к группе приёмов повторения. Его суть заключается в том, что ученики сами создают опорный конспект, схему, таблицу, рисунок или другой визуальный продукт, который помогает им понять и запомнить новую тему.</a:t>
            </a:r>
          </a:p>
          <a:p>
            <a:pPr marL="114300" indent="0">
              <a:buNone/>
            </a:pPr>
            <a:r>
              <a:rPr lang="ru-RU" dirty="0"/>
              <a:t>На уроках русского языка приём особенно эффективен для освоения классификаций (разряды местоимений, спряжения, падежи и т.д.). Вместо готовой таблицы из учебника учитель предлагает каждому ученику (или паре) сконструировать собственную опору, опираясь на таблицу, текст параграфа и свои ассоциации.</a:t>
            </a:r>
          </a:p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3"/>
          <p:cNvSpPr txBox="1">
            <a:spLocks noGrp="1"/>
          </p:cNvSpPr>
          <p:nvPr>
            <p:ph type="title" idx="4294967295"/>
          </p:nvPr>
        </p:nvSpPr>
        <p:spPr>
          <a:xfrm>
            <a:off x="247018" y="552947"/>
            <a:ext cx="11697964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None/>
            </a:pPr>
            <a:endParaRPr dirty="0"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None/>
            </a:pPr>
            <a:r>
              <a:rPr lang="ru-RU" dirty="0"/>
              <a:t>Практическая значимость</a:t>
            </a:r>
            <a:endParaRPr dirty="0"/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02112"/>
              <a:buFont typeface="Calibri"/>
              <a:buNone/>
            </a:pPr>
            <a:r>
              <a:rPr lang="ru-RU" sz="2177" i="1" dirty="0"/>
              <a:t>(тема урока, класс, предмет, этап урока, на котором проведена апробация, возможные варианты применения)</a:t>
            </a:r>
            <a:endParaRPr sz="2177" i="1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C152300-F5B3-2A29-0AC9-FF0C4368165D}"/>
              </a:ext>
            </a:extLst>
          </p:cNvPr>
          <p:cNvSpPr txBox="1"/>
          <p:nvPr/>
        </p:nvSpPr>
        <p:spPr>
          <a:xfrm>
            <a:off x="247018" y="2153147"/>
            <a:ext cx="11944982" cy="41857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dirty="0"/>
              <a:t>Класс: 6</a:t>
            </a:r>
          </a:p>
          <a:p>
            <a:r>
              <a:rPr lang="ru-RU" sz="1800" dirty="0"/>
              <a:t>Тема: «Разряды местоимений: личные, притяжательные, указательные»</a:t>
            </a:r>
          </a:p>
          <a:p>
            <a:r>
              <a:rPr lang="ru-RU" sz="1800" dirty="0"/>
              <a:t>Тип урока: урок изучения нового материала</a:t>
            </a:r>
          </a:p>
          <a:p>
            <a:r>
              <a:rPr lang="ru-RU" sz="1800" dirty="0"/>
              <a:t>Материалы: учебник, листы бумаги формата А4 (или тетради), цветные карандаши/фломастеры, раздаточный материал с примерами предложений.</a:t>
            </a:r>
          </a:p>
          <a:p>
            <a:endParaRPr lang="ru-RU" sz="1800" dirty="0"/>
          </a:p>
          <a:p>
            <a:r>
              <a:rPr lang="ru-RU" sz="1800" i="1" dirty="0"/>
              <a:t>Конкретный этап урока:</a:t>
            </a:r>
          </a:p>
          <a:p>
            <a:r>
              <a:rPr lang="ru-RU" sz="1800" dirty="0"/>
              <a:t>III этап – самостоятельная работа: создание опоры (12–15 минут)</a:t>
            </a:r>
          </a:p>
          <a:p>
            <a:r>
              <a:rPr lang="ru-RU" sz="1800" dirty="0"/>
              <a:t>На этом этапе учащиеся:</a:t>
            </a:r>
          </a:p>
          <a:p>
            <a:r>
              <a:rPr lang="ru-RU" sz="1800" dirty="0"/>
              <a:t>· получают задание создать собственную визуальную опору (таблицу, схему, рисунок и т.д.), отражающую три разряда местоимений (личные, притяжательные, указательные);</a:t>
            </a:r>
          </a:p>
          <a:p>
            <a:r>
              <a:rPr lang="ru-RU" sz="1800" dirty="0"/>
              <a:t>· работают индивидуально или в парах;</a:t>
            </a:r>
          </a:p>
          <a:p>
            <a:r>
              <a:rPr lang="ru-RU" sz="1800" dirty="0"/>
              <a:t>· используют полученные знания, учебник, записи;</a:t>
            </a:r>
          </a:p>
          <a:p>
            <a:r>
              <a:rPr lang="ru-RU" sz="1800" dirty="0"/>
              <a:t>· самостоятельно структурируют информацию, выделяют главное и оформляют в удобной для себя форме.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4"/>
          <p:cNvSpPr txBox="1">
            <a:spLocks noGrp="1"/>
          </p:cNvSpPr>
          <p:nvPr>
            <p:ph type="title"/>
          </p:nvPr>
        </p:nvSpPr>
        <p:spPr>
          <a:xfrm>
            <a:off x="246743" y="457200"/>
            <a:ext cx="4525283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lang="ru-RU" dirty="0"/>
              <a:t>Применение приема «Своя опора» на уроке</a:t>
            </a:r>
            <a:endParaRPr dirty="0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452BCF8E-81DF-A341-C55F-DEA667730392}"/>
              </a:ext>
            </a:extLst>
          </p:cNvPr>
          <p:cNvPicPr>
            <a:picLocks noGrp="1" noChangeAspect="1"/>
          </p:cNvPicPr>
          <p:nvPr>
            <p:ph type="pic" idx="2"/>
          </p:nvPr>
        </p:nvPicPr>
        <p:blipFill>
          <a:blip r:embed="rId3"/>
          <a:srcRect l="2508" r="2508"/>
          <a:stretch/>
        </p:blipFill>
        <p:spPr>
          <a:prstGeom prst="rect">
            <a:avLst/>
          </a:prstGeom>
          <a:noFill/>
          <a:ln>
            <a:noFill/>
          </a:ln>
        </p:spPr>
      </p:pic>
      <p:sp>
        <p:nvSpPr>
          <p:cNvPr id="119" name="Google Shape;119;p4"/>
          <p:cNvSpPr txBox="1">
            <a:spLocks noGrp="1"/>
          </p:cNvSpPr>
          <p:nvPr>
            <p:ph type="body" idx="1"/>
          </p:nvPr>
        </p:nvSpPr>
        <p:spPr>
          <a:xfrm>
            <a:off x="246743" y="2057399"/>
            <a:ext cx="4731657" cy="41692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lnSpcReduction="10000"/>
          </a:bodyPr>
          <a:lstStyle/>
          <a:p>
            <a:pPr marL="0" lvl="0" indent="0">
              <a:spcBef>
                <a:spcPts val="0"/>
              </a:spcBef>
              <a:buSzPts val="2800"/>
            </a:pPr>
            <a:r>
              <a:rPr lang="ru-RU" sz="2200" dirty="0"/>
              <a:t>Урок изучения нового материала в 6 классе по теме «Разряды местоимений: личные, притяжательные, указательные». Приём «Своя опора» (А.А. </a:t>
            </a:r>
            <a:r>
              <a:rPr lang="ru-RU" sz="2200" dirty="0" err="1"/>
              <a:t>Гин</a:t>
            </a:r>
            <a:r>
              <a:rPr lang="ru-RU" sz="2200" dirty="0"/>
              <a:t>) апробирован на этапе первичного закрепления и систематизации знаний. Вместо готовой таблицы из учебника учащимся было предложено самостоятельно создать визуальную опору (схему, ментальную карту, рисунок), отражающую признаки и примеры трёх разрядов местоимений.</a:t>
            </a:r>
          </a:p>
          <a:p>
            <a:pPr marL="0" lvl="0" indent="0">
              <a:spcBef>
                <a:spcPts val="0"/>
              </a:spcBef>
              <a:buSzPts val="2800"/>
            </a:pPr>
            <a:endParaRPr lang="ru-RU" i="1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41CCF80-3BE0-A217-B90A-968F67D2AA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5214" y="681037"/>
            <a:ext cx="11121571" cy="1325563"/>
          </a:xfrm>
        </p:spPr>
        <p:txBody>
          <a:bodyPr/>
          <a:lstStyle/>
          <a:p>
            <a:r>
              <a:rPr lang="ru-RU" dirty="0"/>
              <a:t>Применение приема «Своя опора» на уроке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395AFE84-5C29-CA3B-2F30-9152AE0DD19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pPr marL="0" lvl="0" indent="0">
              <a:spcBef>
                <a:spcPts val="0"/>
              </a:spcBef>
              <a:buSzPts val="2800"/>
            </a:pPr>
            <a:r>
              <a:rPr lang="ru-RU" b="1" i="1" dirty="0"/>
              <a:t>Этап:</a:t>
            </a:r>
            <a:r>
              <a:rPr lang="ru-RU" dirty="0"/>
              <a:t> первичное закрепление и систематизация (после объяснения нового материала).</a:t>
            </a:r>
          </a:p>
          <a:p>
            <a:pPr marL="0" lvl="0" indent="0">
              <a:spcBef>
                <a:spcPts val="0"/>
              </a:spcBef>
              <a:buSzPts val="2800"/>
            </a:pPr>
            <a:r>
              <a:rPr lang="ru-RU" b="1" i="1" dirty="0"/>
              <a:t>Действия учителя: </a:t>
            </a:r>
            <a:r>
              <a:rPr lang="ru-RU" dirty="0"/>
              <a:t>предлагает учащимся создать собственную визуальную опору (таблицу, схему, ментальную карту, рисунок) для трёх разрядов местоимений (личные, притяжательные, указательные), даёт свободу выбора формы, консультирует.</a:t>
            </a:r>
          </a:p>
          <a:p>
            <a:pPr marL="0" lvl="0" indent="0">
              <a:spcBef>
                <a:spcPts val="0"/>
              </a:spcBef>
              <a:buSzPts val="2800"/>
            </a:pPr>
            <a:r>
              <a:rPr lang="ru-RU" b="1" i="1" dirty="0"/>
              <a:t>Действия учеников: </a:t>
            </a:r>
            <a:r>
              <a:rPr lang="ru-RU" dirty="0"/>
              <a:t>самостоятельно или в парах структурируют информацию, отбирают главное, оформляют опору с примерами и признаками.</a:t>
            </a:r>
          </a:p>
          <a:p>
            <a:pPr marL="0" lvl="0" indent="0">
              <a:spcBef>
                <a:spcPts val="0"/>
              </a:spcBef>
              <a:buSzPts val="2800"/>
            </a:pPr>
            <a:r>
              <a:rPr lang="ru-RU" b="1" i="1" dirty="0"/>
              <a:t> Результат: </a:t>
            </a:r>
            <a:r>
              <a:rPr lang="ru-RU" dirty="0"/>
              <a:t>каждый ученик получает личный «инструмент» для запоминания темы; развиваются навыки структурирования, вариативность мышления, осознанность усвоения.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576953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34C0066-234C-5DEA-E052-FE8D8880AB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4957" y="681037"/>
            <a:ext cx="11034486" cy="1325563"/>
          </a:xfrm>
        </p:spPr>
        <p:txBody>
          <a:bodyPr/>
          <a:lstStyle/>
          <a:p>
            <a:r>
              <a:rPr lang="ru-RU" dirty="0"/>
              <a:t>Применение приема «Своя опора» на уроке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8A7ECC87-CF3A-BD4B-D897-F45B13CA44A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1528" y="1773806"/>
            <a:ext cx="3429000" cy="4351338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A6F6362D-9D64-6B39-E15A-1CA930CFB4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72199" y="1773752"/>
            <a:ext cx="3653971" cy="4370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690020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5"/>
          <p:cNvSpPr txBox="1">
            <a:spLocks noGrp="1"/>
          </p:cNvSpPr>
          <p:nvPr>
            <p:ph type="body" idx="1"/>
          </p:nvPr>
        </p:nvSpPr>
        <p:spPr>
          <a:xfrm>
            <a:off x="277663" y="1311300"/>
            <a:ext cx="3932100" cy="3433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2500" lnSpcReduction="2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ru-RU" dirty="0"/>
              <a:t>Выводы</a:t>
            </a:r>
            <a:endParaRPr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8A20B0B-BE1B-CAD6-BC3F-46A7EA18FAFB}"/>
              </a:ext>
            </a:extLst>
          </p:cNvPr>
          <p:cNvSpPr txBox="1"/>
          <p:nvPr/>
        </p:nvSpPr>
        <p:spPr>
          <a:xfrm>
            <a:off x="419642" y="1654629"/>
            <a:ext cx="10045158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dirty="0"/>
              <a:t>Использование приёма «Своя опора» при изучении разрядов местоимений позволяет:</a:t>
            </a:r>
          </a:p>
          <a:p>
            <a:r>
              <a:rPr lang="ru-RU" sz="1800" dirty="0"/>
              <a:t>· повысить осознанность усвоения классификации: ученики не просто заучивают списки, а понимают, на каком основании местоимения объединяются в группы;</a:t>
            </a:r>
          </a:p>
          <a:p>
            <a:r>
              <a:rPr lang="ru-RU" sz="1800" dirty="0"/>
              <a:t>· снизить тревожность перед объёмной темой: у каждого появляется собственная «шпаргалка»;</a:t>
            </a:r>
          </a:p>
          <a:p>
            <a:r>
              <a:rPr lang="ru-RU" sz="1800" dirty="0"/>
              <a:t>· развивать вариативность мышления: разные ученики создают разные опоры, что обогащает представление о материале;</a:t>
            </a:r>
          </a:p>
          <a:p>
            <a:r>
              <a:rPr lang="ru-RU" sz="1800" dirty="0"/>
              <a:t>· формировать навыки самоорганизации: ученик учится выделять главное и структурировать материал;</a:t>
            </a:r>
          </a:p>
          <a:p>
            <a:r>
              <a:rPr lang="ru-RU" sz="1800" dirty="0"/>
              <a:t>· обеспечить высокую степень включённости каждого ученика в учебный процесс.</a:t>
            </a:r>
          </a:p>
          <a:p>
            <a:endParaRPr lang="ru-RU" sz="1800" dirty="0"/>
          </a:p>
          <a:p>
            <a:r>
              <a:rPr lang="ru-RU" sz="1800" dirty="0"/>
              <a:t>Систематическое применение этого приёма приводит к тому, что ученики начинают самостоятельно создавать опоры не только по русскому языку, но и по другим предметам, перенося сформированное умение на новое содержание.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F3EF985-9FA7-ABC3-4ECF-D619819E9A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7571" y="1047297"/>
            <a:ext cx="10515600" cy="1325563"/>
          </a:xfrm>
        </p:spPr>
        <p:txBody>
          <a:bodyPr/>
          <a:lstStyle/>
          <a:p>
            <a:r>
              <a:rPr lang="ru-RU" sz="2800" b="1" dirty="0"/>
              <a:t>Выводы</a:t>
            </a:r>
            <a:br>
              <a:rPr lang="ru-RU" dirty="0"/>
            </a:br>
            <a:endParaRPr lang="ru-RU" dirty="0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86EA116C-638E-3A0D-25BD-4335C8D476F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62429" y="1710078"/>
            <a:ext cx="10515600" cy="4351338"/>
          </a:xfrm>
        </p:spPr>
        <p:txBody>
          <a:bodyPr>
            <a:normAutofit/>
          </a:bodyPr>
          <a:lstStyle/>
          <a:p>
            <a:pPr marL="114300" indent="0">
              <a:buNone/>
            </a:pPr>
            <a:r>
              <a:rPr lang="ru-RU" dirty="0"/>
              <a:t>Приёмы педагогической техники Анатолия Александровича </a:t>
            </a:r>
            <a:r>
              <a:rPr lang="ru-RU" dirty="0" err="1"/>
              <a:t>Гина</a:t>
            </a:r>
            <a:r>
              <a:rPr lang="ru-RU" dirty="0"/>
              <a:t> представляют собой не просто набор «хитростей», а целостную систему инструментов, позволяющую перевести обучение из режима трансляции знаний в режим активной познавательной деятельности.</a:t>
            </a:r>
          </a:p>
          <a:p>
            <a:pPr marL="114300" indent="0">
              <a:buNone/>
            </a:pPr>
            <a:r>
              <a:rPr lang="ru-RU" dirty="0"/>
              <a:t>Их ценность заключается в системности: каждый приём решает конкретную педагогическую задачу (мотивация, обратная связь, структурирование, рефлексия), а вместе они образуют гибкую технологию, повышающую качество образования.</a:t>
            </a:r>
          </a:p>
        </p:txBody>
      </p:sp>
    </p:spTree>
    <p:extLst>
      <p:ext uri="{BB962C8B-B14F-4D97-AF65-F5344CB8AC3E}">
        <p14:creationId xmlns:p14="http://schemas.microsoft.com/office/powerpoint/2010/main" val="2274982275"/>
      </p:ext>
    </p:extLst>
  </p:cSld>
  <p:clrMapOvr>
    <a:masterClrMapping/>
  </p:clrMapOvr>
</p:sld>
</file>

<file path=ppt/theme/theme1.xml><?xml version="1.0" encoding="utf-8"?>
<a:theme xmlns:a="http://schemas.openxmlformats.org/drawingml/2006/main" name="1_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765</Words>
  <Application>Microsoft Office PowerPoint</Application>
  <PresentationFormat>Широкоэкранный</PresentationFormat>
  <Paragraphs>52</Paragraphs>
  <Slides>10</Slides>
  <Notes>7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3" baseType="lpstr">
      <vt:lpstr>Arial</vt:lpstr>
      <vt:lpstr>Calibri</vt:lpstr>
      <vt:lpstr>1_Тема Office</vt:lpstr>
      <vt:lpstr>Презентация PowerPoint</vt:lpstr>
      <vt:lpstr>Краткое описание опыта</vt:lpstr>
      <vt:lpstr>Теоретическое описание приема</vt:lpstr>
      <vt:lpstr> Практическая значимость (тема урока, класс, предмет, этап урока, на котором проведена апробация, возможные варианты применения)</vt:lpstr>
      <vt:lpstr>Применение приема «Своя опора» на уроке</vt:lpstr>
      <vt:lpstr>Применение приема «Своя опора» на уроке</vt:lpstr>
      <vt:lpstr>Применение приема «Своя опора» на уроке</vt:lpstr>
      <vt:lpstr>Презентация PowerPoint</vt:lpstr>
      <vt:lpstr>Выводы 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User</dc:creator>
  <cp:lastModifiedBy>Соколов Илья Константинович</cp:lastModifiedBy>
  <cp:revision>1</cp:revision>
  <dcterms:created xsi:type="dcterms:W3CDTF">2024-01-14T08:39:34Z</dcterms:created>
  <dcterms:modified xsi:type="dcterms:W3CDTF">2026-03-25T18:01:17Z</dcterms:modified>
</cp:coreProperties>
</file>