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3" roundtripDataSignature="AMtx7mhur+iVLAjhesLLG9DoYZd9Sn2x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customschemas.google.com/relationships/presentationmetadata" Target="metadata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0" name="Google Shape;10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352f216e9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6" name="Google Shape;106;g3352f216e9d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4" name="Google Shape;11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3" name="Google Shape;12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2" name="Google Shape;132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1" name="Google Shape;14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48" name="Google Shape;148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2" name="Google Shape;72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Сравнение" type="tx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" type="body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1" sz="24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6" name="Google Shape;4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"/>
          <p:cNvSpPr/>
          <p:nvPr/>
        </p:nvSpPr>
        <p:spPr>
          <a:xfrm>
            <a:off x="2125875" y="235950"/>
            <a:ext cx="7226100" cy="1200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400" u="none" cap="none" strike="noStrike">
                <a:solidFill>
                  <a:srgbClr val="F15953"/>
                </a:solidFill>
                <a:latin typeface="Arial"/>
                <a:ea typeface="Arial"/>
                <a:cs typeface="Arial"/>
                <a:sym typeface="Arial"/>
              </a:rPr>
              <a:t>Региональный интенсив </a:t>
            </a:r>
            <a:endParaRPr b="1" i="0" sz="2400" u="none" cap="none" strike="noStrike">
              <a:solidFill>
                <a:srgbClr val="F15953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ru-RU" sz="2400" u="none" cap="none" strike="noStrike">
                <a:solidFill>
                  <a:srgbClr val="F15953"/>
                </a:solidFill>
                <a:latin typeface="Arial"/>
                <a:ea typeface="Arial"/>
                <a:cs typeface="Arial"/>
                <a:sym typeface="Arial"/>
              </a:rPr>
              <a:t>«Конструирование урока: </a:t>
            </a:r>
            <a:br>
              <a:rPr b="1" i="0" lang="ru-RU" sz="2400" u="none" cap="none" strike="noStrike">
                <a:solidFill>
                  <a:srgbClr val="F15953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ru-RU" sz="2400" u="none" cap="none" strike="noStrike">
                <a:solidFill>
                  <a:srgbClr val="F15953"/>
                </a:solidFill>
                <a:latin typeface="Arial"/>
                <a:ea typeface="Arial"/>
                <a:cs typeface="Arial"/>
                <a:sym typeface="Arial"/>
              </a:rPr>
              <a:t>от идеи до результата»</a:t>
            </a:r>
            <a:endParaRPr b="1" i="0" sz="1200" u="none" cap="none" strike="noStrike">
              <a:solidFill>
                <a:srgbClr val="F1595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4619473" y="4405868"/>
            <a:ext cx="6975590" cy="1200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2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Спикер: Шиленкова Анжелика Николаевна</a:t>
            </a:r>
            <a:endParaRPr b="0" i="0" sz="2400" u="none" cap="none" strike="noStrike">
              <a:solidFill>
                <a:srgbClr val="373C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2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учитель химии и биологии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2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МБОУ Назарьевская СОШ, Наро-Фоминская г.о.</a:t>
            </a:r>
            <a:endParaRPr b="0" i="0" sz="2400" u="none" cap="none" strike="noStrike">
              <a:solidFill>
                <a:srgbClr val="373C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icture background" id="94" name="Google Shape;94;p1"/>
          <p:cNvPicPr preferRelativeResize="0"/>
          <p:nvPr/>
        </p:nvPicPr>
        <p:blipFill rotWithShape="1">
          <a:blip r:embed="rId3">
            <a:alphaModFix/>
          </a:blip>
          <a:srcRect b="0" l="3233" r="3014" t="3946"/>
          <a:stretch/>
        </p:blipFill>
        <p:spPr>
          <a:xfrm>
            <a:off x="346425" y="2398342"/>
            <a:ext cx="3990108" cy="3063901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/>
          <p:nvPr/>
        </p:nvSpPr>
        <p:spPr>
          <a:xfrm>
            <a:off x="4508991" y="1991340"/>
            <a:ext cx="6975590" cy="19389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40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Тема: управление классом с использованием техник театрального искусства</a:t>
            </a:r>
            <a:endParaRPr/>
          </a:p>
        </p:txBody>
      </p:sp>
      <p:cxnSp>
        <p:nvCxnSpPr>
          <p:cNvPr id="96" name="Google Shape;96;p1"/>
          <p:cNvCxnSpPr/>
          <p:nvPr/>
        </p:nvCxnSpPr>
        <p:spPr>
          <a:xfrm>
            <a:off x="4685975" y="4149536"/>
            <a:ext cx="6975590" cy="0"/>
          </a:xfrm>
          <a:prstGeom prst="straightConnector1">
            <a:avLst/>
          </a:prstGeom>
          <a:noFill/>
          <a:ln cap="flat" cmpd="sng" w="57150">
            <a:solidFill>
              <a:srgbClr val="F15953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97" name="Google Shape;97;p1"/>
          <p:cNvSpPr txBox="1"/>
          <p:nvPr/>
        </p:nvSpPr>
        <p:spPr>
          <a:xfrm>
            <a:off x="0" y="0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100">
                <a:solidFill>
                  <a:schemeClr val="dk1"/>
                </a:solidFill>
              </a:rPr>
              <a:t>Наро-Фоминск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"/>
          <p:cNvSpPr txBox="1"/>
          <p:nvPr>
            <p:ph type="title"/>
          </p:nvPr>
        </p:nvSpPr>
        <p:spPr>
          <a:xfrm>
            <a:off x="3262573" y="93002"/>
            <a:ext cx="5666853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ru-RU" sz="3700">
                <a:solidFill>
                  <a:srgbClr val="F15953"/>
                </a:solidFill>
                <a:latin typeface="Arial"/>
                <a:ea typeface="Arial"/>
                <a:cs typeface="Arial"/>
                <a:sym typeface="Arial"/>
              </a:rPr>
              <a:t>Краткое описание опыта</a:t>
            </a:r>
            <a:endParaRPr b="1" sz="3700">
              <a:solidFill>
                <a:srgbClr val="F1595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2"/>
          <p:cNvSpPr txBox="1"/>
          <p:nvPr>
            <p:ph idx="1" type="body"/>
          </p:nvPr>
        </p:nvSpPr>
        <p:spPr>
          <a:xfrm>
            <a:off x="580504" y="1418702"/>
            <a:ext cx="10874433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ru-RU">
                <a:solidFill>
                  <a:srgbClr val="F15953"/>
                </a:solidFill>
                <a:latin typeface="Arial"/>
                <a:ea typeface="Arial"/>
                <a:cs typeface="Arial"/>
                <a:sym typeface="Arial"/>
              </a:rPr>
              <a:t>Цель: </a:t>
            </a:r>
            <a:r>
              <a:rPr lang="ru-RU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освоить и внедрить техники театрального искусства как инструмент для удержания дисциплины в классе: создать систему невербальных и игровых сигналов, повысить вовлечённость учащихся и снизить количество дисциплинарных нарушений за счёт творческого подхода к управлению учебным процессом</a:t>
            </a:r>
            <a:endParaRPr/>
          </a:p>
          <a:p>
            <a:pPr indent="-50800" lvl="0" marL="2286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50800" lvl="0" marL="2286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ru-RU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Задачи: </a:t>
            </a:r>
            <a:r>
              <a:rPr lang="ru-RU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овладеть и внедрить техниками голосового воздействия для управления эмоциональным фоном класса</a:t>
            </a:r>
            <a:endParaRPr>
              <a:solidFill>
                <a:srgbClr val="373C5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352f216e9d_0_0"/>
          <p:cNvSpPr txBox="1"/>
          <p:nvPr>
            <p:ph type="title"/>
          </p:nvPr>
        </p:nvSpPr>
        <p:spPr>
          <a:xfrm>
            <a:off x="2674958" y="107724"/>
            <a:ext cx="6435791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b="1" lang="ru-RU" sz="3200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Теоретическое</a:t>
            </a:r>
            <a:r>
              <a:rPr b="1" lang="ru-RU" sz="4000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ru-RU" sz="3200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описание приема</a:t>
            </a:r>
            <a:endParaRPr b="1" sz="4000">
              <a:solidFill>
                <a:srgbClr val="EC59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g3352f216e9d_0_0"/>
          <p:cNvSpPr txBox="1"/>
          <p:nvPr>
            <p:ph idx="1" type="body"/>
          </p:nvPr>
        </p:nvSpPr>
        <p:spPr>
          <a:xfrm>
            <a:off x="459971" y="1341239"/>
            <a:ext cx="11272058" cy="9440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ru-RU" sz="20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Театральная игра </a:t>
            </a:r>
            <a:r>
              <a:rPr b="1" lang="ru-RU" sz="20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«уровень громкости» </a:t>
            </a:r>
            <a:r>
              <a:rPr lang="ru-RU" sz="2000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нацелена на постановку голоса актера и умении плавно или неожиданно переключать внимание зрителя на разную эмоциональную волу</a:t>
            </a:r>
            <a:endParaRPr/>
          </a:p>
          <a:p>
            <a:pPr indent="-50800" lvl="0" marL="2286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sz="2000">
              <a:solidFill>
                <a:srgbClr val="373C5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g3352f216e9d_0_0"/>
          <p:cNvSpPr txBox="1"/>
          <p:nvPr/>
        </p:nvSpPr>
        <p:spPr>
          <a:xfrm>
            <a:off x="459971" y="2285254"/>
            <a:ext cx="5029199" cy="3477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0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Пять уровней:  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1. Спокойный шёпот без напряжения связок. Текст звучит на выдохе с расслабленной гортанью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2. Напряжённый шёпот. Попытка крикнуть на выдохе. Гортань напряжена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3. Спокойный тон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4. Повышенный тон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5. Приближение к крику. Речь не переходит в беспорядочный звук, но сохраняет эмоциональный окрас</a:t>
            </a:r>
            <a:endParaRPr/>
          </a:p>
        </p:txBody>
      </p:sp>
      <p:sp>
        <p:nvSpPr>
          <p:cNvPr id="111" name="Google Shape;111;g3352f216e9d_0_0"/>
          <p:cNvSpPr txBox="1"/>
          <p:nvPr/>
        </p:nvSpPr>
        <p:spPr>
          <a:xfrm>
            <a:off x="5985855" y="2285254"/>
            <a:ext cx="5746174" cy="3477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0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Работа в школьном классе: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20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Перенос пяти уровней громкости для поддержания дисциплины в классе по противовесному принципу. Не придавая эмоционально-агрессивного окраса переносить тон речи планомерно по пяти уровням в ответ на шум детей. Чем громче обучающиеся, тем тише Вы. Такое воздействие не создаёт неблагоприятную обстановку процесса обучения, но повышает уровень внимания и интереса детей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"/>
          <p:cNvSpPr txBox="1"/>
          <p:nvPr>
            <p:ph idx="4294967295" type="title"/>
          </p:nvPr>
        </p:nvSpPr>
        <p:spPr>
          <a:xfrm>
            <a:off x="2690960" y="202473"/>
            <a:ext cx="6422967" cy="188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b="1">
              <a:solidFill>
                <a:srgbClr val="EC593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b="1" lang="ru-RU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Практическая значимость</a:t>
            </a:r>
            <a:endParaRPr b="1">
              <a:solidFill>
                <a:srgbClr val="EC59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3"/>
          <p:cNvSpPr txBox="1"/>
          <p:nvPr/>
        </p:nvSpPr>
        <p:spPr>
          <a:xfrm>
            <a:off x="2624457" y="888233"/>
            <a:ext cx="6422967" cy="86155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-RU" sz="20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Поддержание дисциплины в классе — фундамент эффективного образовательного процесса</a:t>
            </a:r>
            <a:endParaRPr/>
          </a:p>
        </p:txBody>
      </p:sp>
      <p:sp>
        <p:nvSpPr>
          <p:cNvPr id="118" name="Google Shape;118;p3"/>
          <p:cNvSpPr txBox="1"/>
          <p:nvPr/>
        </p:nvSpPr>
        <p:spPr>
          <a:xfrm>
            <a:off x="4463936" y="1749790"/>
            <a:ext cx="7357944" cy="26776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2. Для психологического комфорта и социализации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Безопасная среда. </a:t>
            </a:r>
            <a:r>
              <a:rPr b="0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Ученики чувствуют себя комфортнее, когда знают правила и видят их соблюдение всеми. Это снижает тревожность и создаёт ощущение стабильности.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Развитие самодисциплины. </a:t>
            </a:r>
            <a:r>
              <a:rPr b="0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Постепенное приучение к дисциплине на уроке помогает школьникам развивать внутреннюю ответственность и самоконтроль — важные качества для взрослой жизни.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Формирование социальных навыков. </a:t>
            </a:r>
            <a:r>
              <a:rPr b="0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В дисциплинированном классе легче организовать парную и групповую работу, где дети учатся сотрудничать, договариваться, распределять роли.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Профилактика девиантного поведения. </a:t>
            </a:r>
            <a:r>
              <a:rPr b="0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Раннее привитие культуры поведения снижает риск серьёзных нарушений дисциплины в старших классах.</a:t>
            </a:r>
            <a:endParaRPr/>
          </a:p>
        </p:txBody>
      </p:sp>
      <p:sp>
        <p:nvSpPr>
          <p:cNvPr id="119" name="Google Shape;119;p3"/>
          <p:cNvSpPr txBox="1"/>
          <p:nvPr/>
        </p:nvSpPr>
        <p:spPr>
          <a:xfrm>
            <a:off x="4463936" y="4550556"/>
            <a:ext cx="7357943" cy="13849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3. Для мотивации и вовлечённости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Позитивный настрой. </a:t>
            </a:r>
            <a:r>
              <a:rPr b="0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Когда урок проходит организованно, без срывов и конфликтов, у детей формируется положительное отношение к предмету и школе в целом.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Возможность проявить себя. </a:t>
            </a:r>
            <a:r>
              <a:rPr b="0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В спокойном классе учитель может уделить внимание каждому, заметить успехи отдельных учеников, дать дополнительные задания мотивированным детям</a:t>
            </a:r>
            <a:endParaRPr/>
          </a:p>
        </p:txBody>
      </p:sp>
      <p:sp>
        <p:nvSpPr>
          <p:cNvPr id="120" name="Google Shape;120;p3"/>
          <p:cNvSpPr txBox="1"/>
          <p:nvPr/>
        </p:nvSpPr>
        <p:spPr>
          <a:xfrm>
            <a:off x="370121" y="1749790"/>
            <a:ext cx="3869370" cy="41857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1. Для учебного процесса и успеваемости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Концентрация внимания. </a:t>
            </a:r>
            <a:r>
              <a:rPr b="0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Дисциплинированная обстановка позволяет ученикам сосредоточиться на материале, снижает количество отвлекающих факторов.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Рациональное использование времени. </a:t>
            </a:r>
            <a:r>
              <a:rPr b="0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Минимизация дисциплинарных нарушений даёт возможность учителю больше времени уделять объяснению темы и практике, а не «наведению порядка».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Повышение качества усвоения материала. </a:t>
            </a:r>
            <a:r>
              <a:rPr b="0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Когда класс слушает учителя и следует инструкциям, информация воспринимается лучше, формируются прочные знания.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Выполнение учебной программы. </a:t>
            </a:r>
            <a:r>
              <a:rPr b="0" i="0" lang="ru-RU" sz="14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Стабильная дисциплина позволяет пройти все запланированные темы без спешки и «сжатия» материала.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"/>
          <p:cNvSpPr txBox="1"/>
          <p:nvPr>
            <p:ph type="title"/>
          </p:nvPr>
        </p:nvSpPr>
        <p:spPr>
          <a:xfrm>
            <a:off x="3479800" y="0"/>
            <a:ext cx="5232400" cy="14477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ru-RU" sz="4000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Применение приема на уроке</a:t>
            </a:r>
            <a:endParaRPr b="1" sz="4000">
              <a:solidFill>
                <a:srgbClr val="EC59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4"/>
          <p:cNvSpPr txBox="1"/>
          <p:nvPr/>
        </p:nvSpPr>
        <p:spPr>
          <a:xfrm>
            <a:off x="431800" y="1375083"/>
            <a:ext cx="22352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0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1. Применение в 5–6 классах</a:t>
            </a:r>
            <a:endParaRPr/>
          </a:p>
        </p:txBody>
      </p:sp>
      <p:sp>
        <p:nvSpPr>
          <p:cNvPr id="127" name="Google Shape;127;p4"/>
          <p:cNvSpPr txBox="1"/>
          <p:nvPr/>
        </p:nvSpPr>
        <p:spPr>
          <a:xfrm>
            <a:off x="3776137" y="1447799"/>
            <a:ext cx="8136466" cy="45550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800" u="none" cap="none" strike="noStrike">
                <a:solidFill>
                  <a:srgbClr val="548135"/>
                </a:solidFill>
                <a:latin typeface="Arial"/>
                <a:ea typeface="Arial"/>
                <a:cs typeface="Arial"/>
                <a:sym typeface="Arial"/>
              </a:rPr>
              <a:t>Как применять приём:</a:t>
            </a:r>
            <a:endParaRPr b="0" i="0" sz="1800" u="none" cap="none" strike="noStrike">
              <a:solidFill>
                <a:srgbClr val="5481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Начать с объяснения «правила игры»</a:t>
            </a: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 — рассказать классу о пяти уровнях громкости, можно в формате мини-спектакля (например, учитель демонстрирует каждый уровень, а дети угадывают ситуацию, где он применяется)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rgbClr val="373C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Использовать уровни как «сигнальную систему»: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Уровни 1–2 (шёпот) — для создания атмосферы тайны, работы в парах, обсуждения «на ушко». Например, перед началом тишины перед ответом ученика.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Уровень 3 (спокойный тон) — основной тон общения, объяснения материала, вопросы к классу.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Уровни 4–5 (повышенный тон, приближение к крику) — применять редко, только в исключительных случаях (например, при внезапном шуме), чтобы сохранить их «эффектность» и не превратить в норму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 cap="none" strike="noStrike">
              <a:solidFill>
                <a:srgbClr val="373C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Включить элемент соревнования: </a:t>
            </a: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например, «если класс удержится на 3 уровне громкости 10 минут — получим дополнительную пятиминутку игры».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Связывать смену уровней с этапами урока: </a:t>
            </a: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начало урока — спокойный тон (3), обсуждение — умеренный (3–4), завершение — тихий сигнал к рефлексии (1–2)</a:t>
            </a:r>
            <a:endParaRPr/>
          </a:p>
        </p:txBody>
      </p:sp>
      <p:sp>
        <p:nvSpPr>
          <p:cNvPr id="128" name="Google Shape;128;p4"/>
          <p:cNvSpPr txBox="1"/>
          <p:nvPr/>
        </p:nvSpPr>
        <p:spPr>
          <a:xfrm>
            <a:off x="372533" y="2082969"/>
            <a:ext cx="3107267" cy="39703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8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Особенности аудитории: </a:t>
            </a:r>
            <a:r>
              <a:rPr b="0" i="0" lang="ru-RU" sz="18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ученики в этом возрасте обычно дисциплинированы, но склонны к кратковременной потере внимания; восприимчивы к игровым и творческим приёмам; быстро реагируют на смену интонации и «игровые правила»; ценят доброжелательную, но чёткую манеру общения</a:t>
            </a:r>
            <a:endParaRPr/>
          </a:p>
        </p:txBody>
      </p:sp>
      <p:cxnSp>
        <p:nvCxnSpPr>
          <p:cNvPr id="129" name="Google Shape;129;p4"/>
          <p:cNvCxnSpPr/>
          <p:nvPr/>
        </p:nvCxnSpPr>
        <p:spPr>
          <a:xfrm>
            <a:off x="3627968" y="1485794"/>
            <a:ext cx="0" cy="4555093"/>
          </a:xfrm>
          <a:prstGeom prst="straightConnector1">
            <a:avLst/>
          </a:prstGeom>
          <a:noFill/>
          <a:ln cap="flat" cmpd="sng" w="28575">
            <a:solidFill>
              <a:srgbClr val="548135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 txBox="1"/>
          <p:nvPr>
            <p:ph type="title"/>
          </p:nvPr>
        </p:nvSpPr>
        <p:spPr>
          <a:xfrm>
            <a:off x="3479800" y="0"/>
            <a:ext cx="5232400" cy="144779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ru-RU" sz="4000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Применение приема на уроке</a:t>
            </a:r>
            <a:endParaRPr b="1" sz="4000">
              <a:solidFill>
                <a:srgbClr val="EC593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20"/>
          <p:cNvSpPr txBox="1"/>
          <p:nvPr/>
        </p:nvSpPr>
        <p:spPr>
          <a:xfrm>
            <a:off x="431800" y="1375083"/>
            <a:ext cx="1920702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20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1. Применение в 7–8 классах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674998" y="1447799"/>
            <a:ext cx="8338589" cy="45550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800" u="none" cap="none" strike="noStrike">
                <a:solidFill>
                  <a:srgbClr val="548135"/>
                </a:solidFill>
                <a:latin typeface="Arial"/>
                <a:ea typeface="Arial"/>
                <a:cs typeface="Arial"/>
                <a:sym typeface="Arial"/>
              </a:rPr>
              <a:t>Как применять приём:</a:t>
            </a:r>
            <a:endParaRPr b="0" i="0" sz="1800" u="none" cap="none" strike="noStrike">
              <a:solidFill>
                <a:srgbClr val="54813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Представить приём не как «ограничение», а как «профессиональный навык» — </a:t>
            </a: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сравнить с работой актёров, дикторов, публичных спикеров («Сегодня мы учимся владеть своим голосом, как профессионалы!»).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Визуализировать уровни — </a:t>
            </a: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повесить на стене схему с 5 уровнями и условными значками (например, смайлики с разным выражением лица). Учитель может указывать на текущий уровень жестом.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Использовать противовесный принцип строго: </a:t>
            </a: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чем громче класс — тем тише голос учителя. Это демонстрирует контроль и спокойствие, «вызывает на диалог», а не конфликт.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Закрепить «зоны ответственности»: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уровень 1–2 — индивидуальная работа, письменные ответы;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уровень 3 — фронтальное обсуждение, объяснение нового материала;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уровни 4–5 — только в экстренных случаях (опасность, срочное внимание).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Подключить лидеров группы — </a:t>
            </a: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попросить самых «шумных» учеников продемонстрировать уровни громкости, стать «экспертами по тишине».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Анализировать ситуации вслух</a:t>
            </a: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: «Я перешёл на уровень 4, потому что не слышал ответы. Как вернуть уровень 3?» — это учит саморегуляции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31801" y="2082969"/>
            <a:ext cx="2893290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Особенности аудитории: </a:t>
            </a:r>
            <a:r>
              <a:rPr b="0" i="0" lang="ru-RU" sz="1600" u="none" cap="none" strike="noStrike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подростки склонны к эмоциональному протесту, групповой динамике, игнорированию «формальных» правил; часто испытывают кризис самодисциплины, ищут границы дозволенного; реагируют на логику и «справедливость» правил, а не на запреты; нуждаются в чёткой структуре и визуальных/аудиальных «якорях»</a:t>
            </a:r>
            <a:endParaRPr/>
          </a:p>
        </p:txBody>
      </p:sp>
      <p:cxnSp>
        <p:nvCxnSpPr>
          <p:cNvPr id="138" name="Google Shape;138;p20"/>
          <p:cNvCxnSpPr/>
          <p:nvPr/>
        </p:nvCxnSpPr>
        <p:spPr>
          <a:xfrm>
            <a:off x="3500044" y="1447799"/>
            <a:ext cx="0" cy="4555093"/>
          </a:xfrm>
          <a:prstGeom prst="straightConnector1">
            <a:avLst/>
          </a:prstGeom>
          <a:noFill/>
          <a:ln cap="flat" cmpd="sng" w="28575">
            <a:solidFill>
              <a:srgbClr val="548135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"/>
          <p:cNvSpPr txBox="1"/>
          <p:nvPr>
            <p:ph idx="1" type="body"/>
          </p:nvPr>
        </p:nvSpPr>
        <p:spPr>
          <a:xfrm>
            <a:off x="3295182" y="1645920"/>
            <a:ext cx="8126506" cy="43724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lang="ru-RU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Поддержание дисциплины — это инвестиция в качество образования, психологический климат и будущее учеников. Оно не сводится к «запретам и наказаниям», а создаёт условия для раскрытия потенциала каждого ребёнка и профессионального комфорта педагога</a:t>
            </a:r>
            <a:endParaRPr/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>
              <a:solidFill>
                <a:srgbClr val="373C59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lang="ru-RU">
                <a:solidFill>
                  <a:srgbClr val="373C59"/>
                </a:solidFill>
                <a:latin typeface="Arial"/>
                <a:ea typeface="Arial"/>
                <a:cs typeface="Arial"/>
                <a:sym typeface="Arial"/>
              </a:rPr>
              <a:t>Внедрение инновационных методов воздействия на детей для концентрации их внимания с использованием других областей жизни возможен. Это не только мотивирует учеников, но и вносит разнообразие в педагогическую жизнь</a:t>
            </a:r>
            <a:endParaRPr/>
          </a:p>
        </p:txBody>
      </p:sp>
      <p:sp>
        <p:nvSpPr>
          <p:cNvPr id="144" name="Google Shape;144;p5"/>
          <p:cNvSpPr txBox="1"/>
          <p:nvPr/>
        </p:nvSpPr>
        <p:spPr>
          <a:xfrm>
            <a:off x="903724" y="1152796"/>
            <a:ext cx="2163673" cy="9862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85000" lnSpcReduction="20000"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t/>
            </a:r>
            <a:endParaRPr b="1" i="0" sz="4400" u="none" cap="none" strike="noStrike">
              <a:solidFill>
                <a:srgbClr val="EC593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b="1" i="0" lang="ru-RU" sz="4400" u="none" cap="none" strike="noStrike">
                <a:solidFill>
                  <a:srgbClr val="EC5936"/>
                </a:solidFill>
                <a:latin typeface="Arial"/>
                <a:ea typeface="Arial"/>
                <a:cs typeface="Arial"/>
                <a:sym typeface="Arial"/>
              </a:rPr>
              <a:t>Выводы</a:t>
            </a:r>
            <a:endParaRPr/>
          </a:p>
        </p:txBody>
      </p:sp>
      <p:pic>
        <p:nvPicPr>
          <p:cNvPr id="145" name="Google Shape;14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016153" y="1920421"/>
            <a:ext cx="5611977" cy="3156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b="1" i="0" lang="ru-RU" sz="3600" u="none" cap="none" strike="noStrik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b="1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1" name="Google Shape;15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2024-01-14T08:39:34Z</dcterms:created>
  <dc:creator>User</dc:creator>
</cp:coreProperties>
</file>