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3" r:id="rId9"/>
    <p:sldId id="264" r:id="rId10"/>
    <p:sldId id="261" r:id="rId11"/>
    <p:sldId id="262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0" name="Google Shape;90;p1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98" name="Google Shape;98;p2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04" name="Google Shape;104;g3352f216e9d_0_0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0" name="Google Shape;110;p3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15" name="Google Shape;115;p4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</a:p>
        </p:txBody>
      </p:sp>
      <p:sp>
        <p:nvSpPr>
          <p:cNvPr id="122" name="Google Shape;122;p5:notes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</a:p>
        </p:txBody>
      </p:sp>
      <p:sp>
        <p:nvSpPr>
          <p:cNvPr id="127" name="Google Shape;127;p6:notes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Заголовок и объект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Объект с подписью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Заголовок и вертикальный текст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Вертикальный заголовок и текст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Пустой слайд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Рисунок с подписью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1_Сравнение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Два объекта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Титульный слайд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Заголовок раздела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Сравнение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58" name="Google Shape;58;p14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60" name="Google Shape;60;p14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Только заголовок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/>
          <p:nvPr>
            <p:ph type="body" idx="1"/>
          </p:nvPr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335290" y="17731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5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Тема «</a:t>
            </a:r>
            <a:r>
              <a:rPr lang="x-none" altLang="ru-RU" sz="3200" b="0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Использование приёма Синквейн на уроке английского языка в 5 классе</a:t>
            </a:r>
            <a:r>
              <a:rPr lang="ru-RU" sz="3200" b="0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»</a:t>
            </a:r>
            <a:endParaRPr sz="3200" b="0" i="0" u="none" strike="noStrike" cap="none">
              <a:solidFill>
                <a:srgbClr val="1F3864"/>
              </a:solidFill>
              <a:latin typeface="Noto Serif CJK JP" panose="02020400000000000000" charset="-122"/>
              <a:ea typeface="Noto Serif CJK JP" panose="02020400000000000000" charset="-122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2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Noto Serif CJK JP" panose="02020400000000000000" charset="-122"/>
              <a:ea typeface="Noto Serif CJK JP" panose="02020400000000000000" charset="-122"/>
              <a:cs typeface="Dancing Script" panose="03080600040507000D00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Noto Serif CJK JP" panose="02020400000000000000" charset="-122"/>
                <a:ea typeface="Noto Serif CJK JP" panose="02020400000000000000" charset="-122"/>
                <a:cs typeface="Dancing Script" panose="03080600040507000D00" charset="0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Noto Serif CJK JP" panose="02020400000000000000" charset="-122"/>
              <a:ea typeface="Noto Serif CJK JP" panose="02020400000000000000" charset="-122"/>
              <a:cs typeface="Dancing Script" panose="03080600040507000D00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7905" y="4788535"/>
            <a:ext cx="6787515" cy="67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x-none" sz="1800" b="1" i="1" u="none" strike="noStrike" cap="none">
                <a:solidFill>
                  <a:srgbClr val="1D3152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Панкратьева Дарья Сергеевна</a:t>
            </a:r>
            <a:endParaRPr lang="x-none" sz="1800" b="1" i="1" u="none" strike="noStrike" cap="none">
              <a:solidFill>
                <a:srgbClr val="1D3152"/>
              </a:solidFill>
              <a:latin typeface="Noto Serif CJK JP" panose="02020400000000000000" charset="-122"/>
              <a:ea typeface="Noto Serif CJK JP" panose="02020400000000000000" charset="-122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x-none" altLang="ru-RU" sz="1800" b="1" i="1" u="none" strike="noStrike" cap="none">
                <a:solidFill>
                  <a:srgbClr val="1D3152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Учитель английского языка, МБОУ Успенская СОШ, Одинцовский Г.О.</a:t>
            </a:r>
            <a:endParaRPr lang="x-none" altLang="ru-RU" sz="1800" b="1" i="1" u="none" strike="noStrike" cap="none">
              <a:solidFill>
                <a:srgbClr val="1D3152"/>
              </a:solidFill>
              <a:latin typeface="Noto Serif CJK JP" panose="02020400000000000000" charset="-122"/>
              <a:ea typeface="Noto Serif CJK JP" panose="02020400000000000000" charset="-122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855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x-none" altLang="ru-RU" sz="3700">
                <a:latin typeface="Noto Serif CJK JP" panose="02020400000000000000" charset="-122"/>
                <a:ea typeface="Noto Serif CJK JP" panose="02020400000000000000" charset="-122"/>
              </a:rPr>
              <a:t>О</a:t>
            </a:r>
            <a:r>
              <a:rPr lang="ru-RU" sz="3700">
                <a:latin typeface="Noto Serif CJK JP" panose="02020400000000000000" charset="-122"/>
                <a:ea typeface="Noto Serif CJK JP" panose="02020400000000000000" charset="-122"/>
              </a:rPr>
              <a:t>писание опыта</a:t>
            </a:r>
            <a:endParaRPr lang="ru-RU" sz="3700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sp>
        <p:nvSpPr>
          <p:cNvPr id="101" name="Google Shape;101;p2"/>
          <p:cNvSpPr txBox="1"/>
          <p:nvPr>
            <p:ph type="body" idx="1"/>
          </p:nvPr>
        </p:nvSpPr>
        <p:spPr>
          <a:xfrm>
            <a:off x="838835" y="1488440"/>
            <a:ext cx="10514965" cy="468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>
                <a:latin typeface="Noto Serif CJK JP" panose="02020400000000000000" charset="-122"/>
                <a:ea typeface="Noto Serif CJK JP" panose="02020400000000000000" charset="-122"/>
              </a:rPr>
              <a:t>Цель:</a:t>
            </a:r>
            <a:r>
              <a:rPr lang="x-none" altLang="ru-RU">
                <a:latin typeface="Noto Serif CJK JP" panose="02020400000000000000" charset="-122"/>
                <a:ea typeface="Noto Serif CJK JP" panose="02020400000000000000" charset="-122"/>
              </a:rPr>
              <a:t> 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Выявить эффективность использования приема 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«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Синквейн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»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 (Cinquain) для активизации лексики</a:t>
            </a:r>
            <a:r>
              <a:rPr lang="x-none" altLang="en-US">
                <a:latin typeface="Noto Serif CJK JP" panose="02020400000000000000" charset="-122"/>
                <a:ea typeface="Noto Serif CJK JP" panose="02020400000000000000" charset="-122"/>
              </a:rPr>
              <a:t> на этапе систематизации и обобщения знаний по теме “Времена года” в 5 классе.</a:t>
            </a:r>
            <a:endParaRPr lang="x-none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>
                <a:latin typeface="Noto Serif CJK JP" panose="02020400000000000000" charset="-122"/>
                <a:ea typeface="Noto Serif CJK JP" panose="02020400000000000000" charset="-122"/>
              </a:rPr>
              <a:t>Задачи:</a:t>
            </a:r>
            <a:endParaRPr lang="ru-RU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Научить учащихся 5 класса отбирать и систематизировать лексику по заданной теме, выделяя ключевые слова, а также освоить грамматическую структуру написания синквейна на английском язык</a:t>
            </a:r>
            <a:r>
              <a:rPr lang="x-none" altLang="en-US">
                <a:latin typeface="Noto Serif CJK JP" panose="02020400000000000000" charset="-122"/>
                <a:ea typeface="Noto Serif CJK JP" panose="02020400000000000000" charset="-122"/>
              </a:rPr>
              <a:t>е.</a:t>
            </a:r>
            <a:endParaRPr lang="x-none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x-none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Проверить, способствует ли работа с синквейном развитию умения кратко, емко и выразительно излагать свои мысли на английском языке, строить описательные и ассоциативные высказывания.</a:t>
            </a:r>
            <a:r>
              <a:rPr lang="x-none" altLang="en-US">
                <a:latin typeface="Noto Serif CJK JP" panose="02020400000000000000" charset="-122"/>
                <a:ea typeface="Noto Serif CJK JP" panose="02020400000000000000" charset="-122"/>
              </a:rPr>
              <a:t> </a:t>
            </a:r>
            <a:endParaRPr lang="x-none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x-none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Оценить влияние творческого характера задания на повышение интереса учащихся к предмету и снятие языкового барьера (страха говорить и ошибаться).</a:t>
            </a:r>
            <a:endParaRPr lang="en-US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>
                <a:latin typeface="Noto Serif CJK JP" panose="02020400000000000000" charset="-122"/>
                <a:ea typeface="Noto Serif CJK JP" panose="02020400000000000000" charset="-122"/>
              </a:rPr>
              <a:t>Разработать памятку для составления синквейна на английском языке и апробировать его в ходе эксперимента.</a:t>
            </a:r>
            <a:endParaRPr lang="en-US" altLang="en-US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>
                <a:latin typeface="Noto Serif CJK JP" panose="02020400000000000000" charset="-122"/>
                <a:ea typeface="Noto Serif CJK JP" panose="02020400000000000000" charset="-122"/>
              </a:rPr>
              <a:t>Теоретическое описание приема</a:t>
            </a:r>
            <a:endParaRPr lang="ru-RU" sz="3700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sp>
        <p:nvSpPr>
          <p:cNvPr id="107" name="Google Shape;107;g3352f216e9d_0_0"/>
          <p:cNvSpPr txBox="1"/>
          <p:nvPr>
            <p:ph type="body" idx="1"/>
          </p:nvPr>
        </p:nvSpPr>
        <p:spPr>
          <a:xfrm>
            <a:off x="6236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Синквейн п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озволяет в нескольких словах изложить учебный материал на определенную тему</a:t>
            </a: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 в 5-ти строках.</a:t>
            </a:r>
            <a:endParaRPr lang="x-none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Структура синквейна:</a:t>
            </a: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 </a:t>
            </a:r>
            <a:endParaRPr lang="x-none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Существительное (предмет)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: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x-none" sz="2400">
                <a:latin typeface="Noto Serif CJK JP" panose="02020400000000000000" charset="-122"/>
                <a:ea typeface="Noto Serif CJK JP" panose="02020400000000000000" charset="-122"/>
              </a:rPr>
              <a:t>одно слово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 (тема, о чем речь).</a:t>
            </a: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Прилагательное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: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x-none" sz="2400">
                <a:latin typeface="Noto Serif CJK JP" panose="02020400000000000000" charset="-122"/>
                <a:ea typeface="Noto Serif CJK JP" panose="02020400000000000000" charset="-122"/>
              </a:rPr>
              <a:t>два слова 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(описание темы).</a:t>
            </a: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Глагол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: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x-none" sz="2400">
                <a:latin typeface="Noto Serif CJK JP" panose="02020400000000000000" charset="-122"/>
                <a:ea typeface="Noto Serif CJK JP" panose="02020400000000000000" charset="-122"/>
              </a:rPr>
              <a:t>три слова 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(действия, связанные с темой).</a:t>
            </a: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Предложение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: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x-none" sz="2400">
                <a:latin typeface="Noto Serif CJK JP" panose="02020400000000000000" charset="-122"/>
                <a:ea typeface="Noto Serif CJK JP" panose="02020400000000000000" charset="-122"/>
              </a:rPr>
              <a:t>четыре слова 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(фраза из 4 слов, показывающая отношение к теме).</a:t>
            </a: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x-none" altLang="en-US" sz="2400">
                <a:latin typeface="Noto Serif CJK JP" panose="02020400000000000000" charset="-122"/>
                <a:ea typeface="Noto Serif CJK JP" panose="02020400000000000000" charset="-122"/>
              </a:rPr>
              <a:t>Синоним/итог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: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 </a:t>
            </a:r>
            <a:r>
              <a:rPr lang="x-none" sz="2400">
                <a:latin typeface="Noto Serif CJK JP" panose="02020400000000000000" charset="-122"/>
                <a:ea typeface="Noto Serif CJK JP" panose="02020400000000000000" charset="-122"/>
              </a:rPr>
              <a:t>одно слово</a:t>
            </a:r>
            <a:r>
              <a:rPr lang="en-US" altLang="en-US" sz="2400">
                <a:latin typeface="Noto Serif CJK JP" panose="02020400000000000000" charset="-122"/>
                <a:ea typeface="Noto Serif CJK JP" panose="02020400000000000000" charset="-122"/>
              </a:rPr>
              <a:t>(суть, синоним темы).</a:t>
            </a:r>
            <a:endParaRPr lang="en-US" altLang="en-US" sz="2400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/>
          <a:srcRect l="23450" t="-23376" r="52396" b="67616"/>
          <a:stretch>
            <a:fillRect/>
          </a:stretch>
        </p:blipFill>
        <p:spPr>
          <a:xfrm>
            <a:off x="9192260" y="3141345"/>
            <a:ext cx="1511935" cy="28721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4725035"/>
            <a:ext cx="1798955" cy="17989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88295" y="4376420"/>
            <a:ext cx="1637030" cy="16370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type="title" idx="4294967295"/>
          </p:nvPr>
        </p:nvSpPr>
        <p:spPr>
          <a:xfrm>
            <a:off x="407035" y="765175"/>
            <a:ext cx="11435715" cy="3552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>
                <a:latin typeface="Noto Serif CJK JP" panose="02020400000000000000" charset="-122"/>
                <a:ea typeface="Noto Serif CJK JP" panose="02020400000000000000" charset="-122"/>
              </a:rPr>
              <a:t>Практическая значимость</a:t>
            </a:r>
            <a:endParaRPr lang="ru-RU">
              <a:latin typeface="Noto Serif CJK JP" panose="02020400000000000000" charset="-122"/>
              <a:ea typeface="Noto Serif CJK JP" panose="02020400000000000000" charset="-122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000"/>
              <a:buFont typeface="Calibri"/>
              <a:buNone/>
            </a:pPr>
            <a:br>
              <a:rPr 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  <a:t>5Б и 5А класс</a:t>
            </a:r>
            <a:b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  <a:t>Предмет: английский язык</a:t>
            </a:r>
            <a:b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  <a:t>Тема урока: Seasons and Clothes </a:t>
            </a:r>
            <a:b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  <a:t>Этап урока: этап систематизации и обобщения знаний, конец урока</a:t>
            </a:r>
            <a:b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  <a:t>Применение с опорными словами в одном классе, и без опорных слов в другом классе</a:t>
            </a:r>
            <a:br>
              <a:rPr lang="x-none" altLang="ru-RU" sz="2175" i="1">
                <a:latin typeface="Noto Serif CJK JP" panose="02020400000000000000" charset="-122"/>
                <a:ea typeface="Noto Serif CJK JP" panose="02020400000000000000" charset="-122"/>
              </a:rPr>
            </a:br>
            <a:endParaRPr lang="x-none" altLang="ru-RU" sz="2175" i="1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0505" y="3813175"/>
            <a:ext cx="2086610" cy="22599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931920"/>
            <a:ext cx="1831975" cy="21412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>
                <a:latin typeface="Noto Serif CJK JP" panose="02020400000000000000" charset="-122"/>
                <a:ea typeface="Noto Serif CJK JP" panose="02020400000000000000" charset="-122"/>
              </a:rPr>
              <a:t>Применение приема на уроке</a:t>
            </a:r>
            <a:endParaRPr lang="ru-RU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sp>
        <p:nvSpPr>
          <p:cNvPr id="119" name="Google Shape;119;p4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x-none" altLang="ru-RU" sz="2400" i="1"/>
              <a:t>Данный приём был проведён в двух паралелльных классах. В одном классе учащиеся должны были написать синквейн своими силами, имея только структуру, в другом классе учащимся была дана группа слов, которыми они могли пользоваться </a:t>
            </a:r>
            <a:endParaRPr lang="x-none" altLang="ru-RU" sz="2400" i="1"/>
          </a:p>
        </p:txBody>
      </p:sp>
      <p:pic>
        <p:nvPicPr>
          <p:cNvPr id="2" name="Picture 1" descr="IMG_20260316_125217_9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0415" y="1268730"/>
            <a:ext cx="3370580" cy="4495165"/>
          </a:xfrm>
          <a:prstGeom prst="rect">
            <a:avLst/>
          </a:prstGeom>
        </p:spPr>
      </p:pic>
      <p:pic>
        <p:nvPicPr>
          <p:cNvPr id="3" name="Picture 2" descr="IMG_20260316_125412_3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240" y="764540"/>
            <a:ext cx="3349625" cy="4466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 descr="/tablet/Pictures/Screenshots/Screenshot_20260319_192358_com.huawei.himovie.overseas.jpgScreenshot_20260319_192358_com.huawei.himovie.overseas"/>
          <p:cNvPicPr>
            <a:picLocks noChangeAspect="1"/>
          </p:cNvPicPr>
          <p:nvPr/>
        </p:nvPicPr>
        <p:blipFill>
          <a:blip r:embed="rId1"/>
          <a:srcRect t="9051" b="9051"/>
          <a:stretch>
            <a:fillRect/>
          </a:stretch>
        </p:blipFill>
        <p:spPr>
          <a:xfrm>
            <a:off x="1199515" y="1268730"/>
            <a:ext cx="8041640" cy="4391025"/>
          </a:xfrm>
          <a:prstGeom prst="rect">
            <a:avLst/>
          </a:prstGeom>
        </p:spPr>
      </p:pic>
      <p:pic>
        <p:nvPicPr>
          <p:cNvPr id="3" name="Picture 2" descr="rauWjW8gzVBfNcJFXwMo54Z5cCeeR_gbOvLq9q8E4LleEmCoOxQ8v5Brbk78Dphu0q-1tKm6AJBBwIWN79kF7hx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1124585"/>
            <a:ext cx="3660775" cy="48812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/>
          <p:nvPr>
            <p:ph type="title"/>
          </p:nvPr>
        </p:nvSpPr>
        <p:spPr>
          <a:xfrm>
            <a:off x="2783840" y="548640"/>
            <a:ext cx="8087360" cy="866775"/>
          </a:xfrm>
        </p:spPr>
        <p:txBody>
          <a:bodyPr>
            <a:noAutofit/>
          </a:bodyPr>
          <a:p>
            <a:r>
              <a:rPr lang="x-none" altLang="en-US" sz="4400">
                <a:latin typeface="Noto Serif CJK JP" panose="02020400000000000000" charset="-122"/>
                <a:ea typeface="Noto Serif CJK JP" panose="02020400000000000000" charset="-122"/>
              </a:rPr>
              <a:t>Пример синквейна</a:t>
            </a:r>
            <a:endParaRPr lang="x-none" altLang="en-US" sz="4400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pic>
        <p:nvPicPr>
          <p:cNvPr id="5" name="Picture 4" descr="IMG_20260331_081713"/>
          <p:cNvPicPr>
            <a:picLocks noChangeAspect="1"/>
          </p:cNvPicPr>
          <p:nvPr/>
        </p:nvPicPr>
        <p:blipFill>
          <a:blip r:embed="rId1"/>
          <a:srcRect t="19546" r="16395" b="6954"/>
          <a:stretch>
            <a:fillRect/>
          </a:stretch>
        </p:blipFill>
        <p:spPr>
          <a:xfrm>
            <a:off x="1487805" y="1484630"/>
            <a:ext cx="4024630" cy="4718050"/>
          </a:xfrm>
          <a:prstGeom prst="rect">
            <a:avLst/>
          </a:prstGeom>
        </p:spPr>
      </p:pic>
      <p:pic>
        <p:nvPicPr>
          <p:cNvPr id="6" name="Picture 5" descr="IMG_20260331_081720"/>
          <p:cNvPicPr>
            <a:picLocks noChangeAspect="1"/>
          </p:cNvPicPr>
          <p:nvPr/>
        </p:nvPicPr>
        <p:blipFill>
          <a:blip r:embed="rId2"/>
          <a:srcRect l="6605" t="16398" r="15000" b="11157"/>
          <a:stretch>
            <a:fillRect/>
          </a:stretch>
        </p:blipFill>
        <p:spPr>
          <a:xfrm>
            <a:off x="5735955" y="1484630"/>
            <a:ext cx="3808095" cy="46926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type="body" idx="1"/>
          </p:nvPr>
        </p:nvSpPr>
        <p:spPr>
          <a:xfrm>
            <a:off x="4871888" y="980465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000">
                <a:latin typeface="Noto Serif CJK JP" panose="02020400000000000000" charset="-122"/>
                <a:ea typeface="Noto Serif CJK JP" panose="02020400000000000000" charset="-122"/>
              </a:rPr>
              <a:t>Выводы</a:t>
            </a:r>
            <a:endParaRPr lang="ru-RU" sz="4000">
              <a:latin typeface="Noto Serif CJK JP" panose="02020400000000000000" charset="-122"/>
              <a:ea typeface="Noto Serif CJK JP" panose="02020400000000000000" charset="-122"/>
            </a:endParaRPr>
          </a:p>
        </p:txBody>
      </p:sp>
      <p:sp>
        <p:nvSpPr>
          <p:cNvPr id="2" name="Google Shape;119;p4"/>
          <p:cNvSpPr txBox="1"/>
          <p:nvPr/>
        </p:nvSpPr>
        <p:spPr>
          <a:xfrm>
            <a:off x="983615" y="1988820"/>
            <a:ext cx="9769475" cy="353885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x-none" altLang="ru-RU" sz="2400" i="1"/>
              <a:t>1. Не все учащиеся сразу вникли в суть данной работы. </a:t>
            </a:r>
            <a:endParaRPr lang="x-none" altLang="ru-RU" sz="2400"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x-none" altLang="ru-RU" sz="2400" i="1"/>
              <a:t>2. Некоторые учащиеся путают части речи, либо не могут определить по слову часть речи.</a:t>
            </a:r>
            <a:endParaRPr lang="en-US" altLang="en-US" sz="2400"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x-none" altLang="en-US" sz="2400" i="1"/>
              <a:t>3. Учащимся понравился данный вид работы.</a:t>
            </a:r>
            <a:endParaRPr lang="x-none" altLang="en-US" sz="2400" i="1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x-none" altLang="en-US" sz="2400" i="1"/>
              <a:t>4. Данный вид работы развивает критическое мышление</a:t>
            </a:r>
            <a:endParaRPr lang="x-none" altLang="en-US" sz="2400" i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037080" y="1556385"/>
            <a:ext cx="8388985" cy="1822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Noto Serif CJK JP" panose="02020400000000000000" charset="-122"/>
              <a:ea typeface="Noto Serif CJK JP" panose="02020400000000000000" charset="-122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Noto Serif CJK JP" panose="02020400000000000000" charset="-122"/>
                <a:ea typeface="Noto Serif CJK JP" panose="02020400000000000000" charset="-122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Noto Serif CJK JP" panose="02020400000000000000" charset="-122"/>
              <a:ea typeface="Noto Serif CJK JP" panose="02020400000000000000" charset="-122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2255</Words>
  <Application>WPS Presentation</Application>
  <PresentationFormat/>
  <Paragraphs>51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SimSun</vt:lpstr>
      <vt:lpstr>Wingdings</vt:lpstr>
      <vt:lpstr>Arial</vt:lpstr>
      <vt:lpstr>HarmonyOS Sans SC Light</vt:lpstr>
      <vt:lpstr>Calibri</vt:lpstr>
      <vt:lpstr>Noto Serif CJK JP</vt:lpstr>
      <vt:lpstr>Dancing Script</vt:lpstr>
      <vt:lpstr>Microsoft YaHei</vt:lpstr>
      <vt:lpstr>文泉驿微米黑</vt:lpstr>
      <vt:lpstr>Arial Unicode MS</vt:lpstr>
      <vt:lpstr>1_Тема Office</vt:lpstr>
      <vt:lpstr>PowerPoint 演示文稿</vt:lpstr>
      <vt:lpstr>Описание опыта</vt:lpstr>
      <vt:lpstr>Теоретическое описание приема</vt:lpstr>
      <vt:lpstr> 5Б и 5А класс Предмет: английский язык Тема урока: Seasons and Clothes  Этап урока: этап систематизации и обобщения знаний, конец урока Применение с опорными словами в одном классе, и без опорных слов в другом классе </vt:lpstr>
      <vt:lpstr>Применение приема на уроке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hsl</cp:lastModifiedBy>
  <cp:revision>6</cp:revision>
  <dcterms:created xsi:type="dcterms:W3CDTF">2026-03-31T08:27:06Z</dcterms:created>
  <dcterms:modified xsi:type="dcterms:W3CDTF">2026-03-31T08:27:06Z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3BF5E3DEFDA37B21F7E4B669853A4113_42</vt:lpwstr>
  </property>
  <property fmtid="{D5CDD505-2E9C-101B-9397-08002B2CF9AE}" pid="3" name="KSOProductBuildVer">
    <vt:lpwstr>1033-12.8.2.22595</vt:lpwstr>
  </property>
</Properties>
</file>