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370" y="-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068046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629400" y="5486400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70000"/>
              </a:lnSpc>
              <a:buSzPts val="1800"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Спикер</a:t>
            </a:r>
            <a:r>
              <a:rPr lang="ru-RU" dirty="0" smtClean="0">
                <a:ea typeface="Calibri"/>
              </a:rPr>
              <a:t> 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Захарова Екатерина Александровна </a:t>
            </a:r>
          </a:p>
          <a:p>
            <a:pPr algn="just">
              <a:lnSpc>
                <a:spcPct val="70000"/>
              </a:lnSpc>
              <a:buSzPts val="1800"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МОУ «СОШ №2» </a:t>
            </a:r>
          </a:p>
          <a:p>
            <a:pPr algn="just">
              <a:lnSpc>
                <a:spcPct val="70000"/>
              </a:lnSpc>
              <a:buSzPts val="1800"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 Истра ,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м.о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24400" y="220980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Использование </a:t>
            </a: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метода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«Ромашка </a:t>
            </a:r>
            <a:r>
              <a:rPr lang="ru-RU" sz="2800" b="1" dirty="0" err="1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Блума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» в 3 классе</a:t>
            </a:r>
            <a:b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800" b="1" dirty="0" smtClean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на уроке </a:t>
            </a:r>
            <a:r>
              <a:rPr lang="ru-RU" sz="2800" b="1" dirty="0">
                <a:solidFill>
                  <a:schemeClr val="bg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литературного чтения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368586" y="7620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04800" y="1524000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сформировать </a:t>
            </a:r>
            <a:r>
              <a:rPr lang="ru-RU" dirty="0"/>
              <a:t>у учащихся </a:t>
            </a:r>
            <a:r>
              <a:rPr lang="ru-RU" dirty="0" smtClean="0"/>
              <a:t>навык </a:t>
            </a:r>
            <a:r>
              <a:rPr lang="ru-RU" dirty="0"/>
              <a:t>осознанного чтения, развитие критического и творческого мышления через анализ содержания сказки «Морозко» с использованием метода «Ромашка </a:t>
            </a:r>
            <a:r>
              <a:rPr lang="ru-RU" dirty="0" err="1"/>
              <a:t>Блума</a:t>
            </a:r>
            <a:r>
              <a:rPr lang="ru-RU" dirty="0" smtClean="0"/>
              <a:t>».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/>
              <a:t> </a:t>
            </a:r>
            <a:r>
              <a:rPr lang="ru-RU" b="1" dirty="0" smtClean="0"/>
              <a:t>Задачи: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- Научить детей анализировать текст, отвечать </a:t>
            </a:r>
            <a:r>
              <a:rPr lang="ru-RU" dirty="0"/>
              <a:t>на простые и сложные вопросы по тексту.</a:t>
            </a:r>
            <a:br>
              <a:rPr lang="ru-RU" dirty="0"/>
            </a:br>
            <a:r>
              <a:rPr lang="ru-RU" dirty="0" smtClean="0"/>
              <a:t>- Развивать </a:t>
            </a:r>
            <a:r>
              <a:rPr lang="ru-RU" dirty="0"/>
              <a:t>логическое мышление и речь учащихся.</a:t>
            </a:r>
            <a:br>
              <a:rPr lang="ru-RU" dirty="0"/>
            </a:br>
            <a:r>
              <a:rPr lang="ru-RU" dirty="0" smtClean="0"/>
              <a:t>- Формировать </a:t>
            </a:r>
            <a:r>
              <a:rPr lang="ru-RU" dirty="0"/>
              <a:t>умение анализировать поступки героев.</a:t>
            </a:r>
            <a:br>
              <a:rPr lang="ru-RU" dirty="0"/>
            </a:br>
            <a:r>
              <a:rPr lang="ru-RU" dirty="0" smtClean="0"/>
              <a:t>- Формировать </a:t>
            </a:r>
            <a:r>
              <a:rPr lang="ru-RU" dirty="0"/>
              <a:t>умение оценивать поступки персонажей.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/>
              <a:t>«Ромашка </a:t>
            </a:r>
            <a:r>
              <a:rPr lang="ru-RU" b="1" dirty="0" err="1"/>
              <a:t>Блума</a:t>
            </a:r>
            <a:r>
              <a:rPr lang="ru-RU" b="1" dirty="0"/>
              <a:t>» — метод работы с текстом, основанный на шести уровнях мышления:</a:t>
            </a:r>
            <a:br>
              <a:rPr lang="ru-RU" b="1" dirty="0"/>
            </a:br>
            <a:r>
              <a:rPr lang="ru-RU" dirty="0" smtClean="0"/>
              <a:t>1. Запоминание </a:t>
            </a:r>
            <a:r>
              <a:rPr lang="ru-RU" dirty="0"/>
              <a:t>– кто герои, где события;</a:t>
            </a:r>
            <a:br>
              <a:rPr lang="ru-RU" dirty="0"/>
            </a:br>
            <a:r>
              <a:rPr lang="ru-RU" dirty="0" smtClean="0"/>
              <a:t>2. Понимание </a:t>
            </a:r>
            <a:r>
              <a:rPr lang="ru-RU" dirty="0"/>
              <a:t>– объяснить действия героев;</a:t>
            </a:r>
            <a:br>
              <a:rPr lang="ru-RU" dirty="0"/>
            </a:br>
            <a:r>
              <a:rPr lang="ru-RU" dirty="0" smtClean="0"/>
              <a:t>3. Применение </a:t>
            </a:r>
            <a:r>
              <a:rPr lang="ru-RU" dirty="0"/>
              <a:t>– как использовать знания на практике;</a:t>
            </a:r>
            <a:br>
              <a:rPr lang="ru-RU" dirty="0"/>
            </a:br>
            <a:r>
              <a:rPr lang="ru-RU" dirty="0" smtClean="0"/>
              <a:t>4. Анализ </a:t>
            </a:r>
            <a:r>
              <a:rPr lang="ru-RU" dirty="0"/>
              <a:t>– причины поступков, сравнение героев;</a:t>
            </a:r>
            <a:br>
              <a:rPr lang="ru-RU" dirty="0"/>
            </a:br>
            <a:r>
              <a:rPr lang="ru-RU" dirty="0" smtClean="0"/>
              <a:t>5. Оценка </a:t>
            </a:r>
            <a:r>
              <a:rPr lang="ru-RU" dirty="0"/>
              <a:t>– справедливость наград и наказаний;</a:t>
            </a:r>
            <a:br>
              <a:rPr lang="ru-RU" dirty="0"/>
            </a:br>
            <a:r>
              <a:rPr lang="ru-RU" dirty="0" smtClean="0"/>
              <a:t>6. Синтез/Творчество </a:t>
            </a:r>
            <a:r>
              <a:rPr lang="ru-RU" dirty="0"/>
              <a:t>– придумывание продолжения или нового финала.</a:t>
            </a:r>
            <a:br>
              <a:rPr lang="ru-RU" dirty="0"/>
            </a:br>
            <a:r>
              <a:rPr lang="ru-RU" i="1" dirty="0"/>
              <a:t>На уроке «Морозко» метод помогает развивать мышление, анализ и творческое воображение, делая обсуждение сказки интересным и наглядным.</a:t>
            </a:r>
            <a:endParaRPr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304800" y="914400"/>
            <a:ext cx="11353800" cy="4422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lvl="0">
              <a:buSzPct val="202112"/>
            </a:pPr>
            <a:r>
              <a:rPr lang="ru-RU" sz="2200" i="1" dirty="0" smtClean="0">
                <a:latin typeface="Calibri" pitchFamily="34" charset="0"/>
                <a:cs typeface="Calibri" pitchFamily="34" charset="0"/>
              </a:rPr>
              <a:t>Тема урока: сказка «Морозко».</a:t>
            </a:r>
            <a:br>
              <a:rPr lang="ru-RU" sz="2200" i="1" dirty="0" smtClean="0">
                <a:latin typeface="Calibri" pitchFamily="34" charset="0"/>
                <a:cs typeface="Calibri" pitchFamily="34" charset="0"/>
              </a:rPr>
            </a:br>
            <a:r>
              <a:rPr lang="ru-RU" sz="2200" i="1" dirty="0" smtClean="0">
                <a:latin typeface="Calibri" pitchFamily="34" charset="0"/>
                <a:cs typeface="Calibri" pitchFamily="34" charset="0"/>
              </a:rPr>
              <a:t>Класс: 3 </a:t>
            </a:r>
            <a:br>
              <a:rPr lang="ru-RU" sz="2200" i="1" dirty="0" smtClean="0">
                <a:latin typeface="Calibri" pitchFamily="34" charset="0"/>
                <a:cs typeface="Calibri" pitchFamily="34" charset="0"/>
              </a:rPr>
            </a:br>
            <a:r>
              <a:rPr lang="ru-RU" sz="2200" i="1" dirty="0" smtClean="0">
                <a:latin typeface="Calibri" pitchFamily="34" charset="0"/>
                <a:cs typeface="Calibri" pitchFamily="34" charset="0"/>
              </a:rPr>
              <a:t>Предмет: литературное чтение.</a:t>
            </a:r>
            <a:br>
              <a:rPr lang="ru-RU" sz="2200" i="1" dirty="0" smtClean="0">
                <a:latin typeface="Calibri" pitchFamily="34" charset="0"/>
                <a:cs typeface="Calibri" pitchFamily="34" charset="0"/>
              </a:rPr>
            </a:br>
            <a:r>
              <a:rPr lang="ru-RU" sz="2200" i="1" dirty="0">
                <a:latin typeface="Calibri" pitchFamily="34" charset="0"/>
                <a:cs typeface="Calibri" pitchFamily="34" charset="0"/>
              </a:rPr>
              <a:t>Э</a:t>
            </a:r>
            <a:r>
              <a:rPr lang="ru-RU" sz="2200" i="1" dirty="0" smtClean="0">
                <a:latin typeface="Calibri" pitchFamily="34" charset="0"/>
                <a:cs typeface="Calibri" pitchFamily="34" charset="0"/>
              </a:rPr>
              <a:t>тап урока: закрепление</a:t>
            </a:r>
            <a:br>
              <a:rPr lang="ru-RU" sz="2200" i="1" dirty="0" smtClean="0">
                <a:latin typeface="Calibri" pitchFamily="34" charset="0"/>
                <a:cs typeface="Calibri" pitchFamily="34" charset="0"/>
              </a:rPr>
            </a:br>
            <a:r>
              <a:rPr lang="ru-RU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i="1" dirty="0">
                <a:latin typeface="Calibri" pitchFamily="34" charset="0"/>
                <a:cs typeface="Calibri" pitchFamily="34" charset="0"/>
              </a:rPr>
              <a:t>В</a:t>
            </a:r>
            <a:r>
              <a:rPr lang="ru-RU" sz="2200" i="1" dirty="0" smtClean="0">
                <a:latin typeface="Calibri" pitchFamily="34" charset="0"/>
                <a:cs typeface="Calibri" pitchFamily="34" charset="0"/>
              </a:rPr>
              <a:t>озможные варианты применения: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Литературное чтение — анализ сказок, рассказов, стихотворений; обсуждение героев и сюжета.</a:t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Русский язык — работа с текстом, построение выводов, формулировка аргументов.</a:t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История — анализ событий, причинно-следственных связей, оценка действий исторических личностей.</a:t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Биология и естествознание — обсуждение процессов, экспериментов, формулировка гипотез.</a:t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Обществознание / обществоведческие дисциплины — обсуждение социальных проблем, моральных вопросов.</a:t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Иностранный язык — развитие навыков говорения, пересказ, обсуждение текстов на языке изучения.</a:t>
            </a:r>
            <a:br>
              <a:rPr lang="ru-RU" sz="2200" dirty="0">
                <a:latin typeface="Calibri" pitchFamily="34" charset="0"/>
                <a:cs typeface="Calibri" pitchFamily="34" charset="0"/>
              </a:rPr>
            </a:br>
            <a:r>
              <a:rPr lang="ru-RU" sz="2200" dirty="0">
                <a:latin typeface="Calibri" pitchFamily="34" charset="0"/>
                <a:cs typeface="Calibri" pitchFamily="34" charset="0"/>
              </a:rPr>
              <a:t>То есть метод можно использовать на любых уроках, где есть текст, ситуация или проблема для анализа и 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обсуждения.</a:t>
            </a:r>
            <a:endParaRPr sz="2200" i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06375" y="1066800"/>
            <a:ext cx="5181600" cy="4684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Я применяла метод «ромашка </a:t>
            </a:r>
            <a:r>
              <a:rPr lang="ru-RU" sz="24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Блума</a:t>
            </a:r>
            <a:r>
              <a:rPr lang="ru-RU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» на уроке по сказке Морозко через работу в группах: каждой группе давался «лепесток» с вопросами определённого уровня — от простых до творческих.</a:t>
            </a:r>
            <a:r>
              <a:rPr lang="ru-RU" sz="24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2400" dirty="0">
                <a:latin typeface="Calibri" pitchFamily="34" charset="0"/>
                <a:cs typeface="Calibri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Ученики обсуждали вопросы внутри группы, совместно находили ответы, делились мнениями о поступках героев и предлагали свои варианты развития сюжета.</a:t>
            </a:r>
            <a:r>
              <a:rPr lang="ru-RU" sz="24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2400" dirty="0">
                <a:latin typeface="Calibri" pitchFamily="34" charset="0"/>
                <a:cs typeface="Calibri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Такой подход позволил активно вовлечь всех детей, развить мышление, коммуникативные навыки и понимание 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текста.</a:t>
            </a:r>
            <a:endParaRPr sz="2400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Тарас\YandexDisk\Загрузки\bTLUbnBSUmPqMrTuVgHxI0-G1LcTeblenkkcEHiApxTjeHZYkpycIYafMCpMl_-kBtbSQb2OI-b88wq_hhhQFYQ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179342"/>
            <a:ext cx="65024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175" y="263648"/>
            <a:ext cx="57118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7086600" cy="9906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Вопросы к произведению «Морозко» по методу «Ромашка </a:t>
            </a:r>
            <a:r>
              <a:rPr lang="ru-RU" dirty="0" err="1" smtClean="0"/>
              <a:t>Блума</a:t>
            </a:r>
            <a:r>
              <a:rPr lang="ru-RU" dirty="0" smtClean="0"/>
              <a:t>»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459762"/>
              </p:ext>
            </p:extLst>
          </p:nvPr>
        </p:nvGraphicFramePr>
        <p:xfrm>
          <a:off x="152400" y="1295400"/>
          <a:ext cx="11582400" cy="4678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0400"/>
                <a:gridCol w="1930400"/>
                <a:gridCol w="1854200"/>
                <a:gridCol w="2006600"/>
                <a:gridCol w="1930400"/>
                <a:gridCol w="1930400"/>
              </a:tblGrid>
              <a:tr h="9906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ru-RU" sz="1600" b="1" u="none" strike="noStrike" cap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Простые вопросы.</a:t>
                      </a:r>
                      <a:endParaRPr lang="ru-RU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</a:t>
                      </a:r>
                      <a:r>
                        <a:rPr lang="ru-RU" sz="1600" b="1" u="none" strike="noStrike" cap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 Уточняющие вопросы</a:t>
                      </a:r>
                      <a:r>
                        <a:rPr lang="ru-RU" sz="1600" b="1" u="none" strike="noStrike" cap="non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.</a:t>
                      </a:r>
                      <a:endParaRPr lang="ru-RU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</a:t>
                      </a:r>
                      <a:r>
                        <a:rPr lang="ru-RU" sz="1600" b="1" u="none" strike="noStrike" cap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Интерпрета-ционные вопросы.</a:t>
                      </a:r>
                      <a:r>
                        <a:rPr lang="ru-RU" sz="1600" b="1" u="none" strike="noStrike" cap="none" baseline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 </a:t>
                      </a:r>
                      <a:endParaRPr lang="ru-RU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</a:t>
                      </a:r>
                      <a:r>
                        <a:rPr lang="ru-RU" sz="1600" b="1" u="none" strike="noStrike" cap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 Творческие вопросы.</a:t>
                      </a:r>
                      <a:endParaRPr lang="ru-RU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cap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5. Оценочные вопросы.</a:t>
                      </a:r>
                      <a:endParaRPr lang="ru-RU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u="none" strike="noStrike" cap="none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  <a:sym typeface="Arial"/>
                        </a:rPr>
                        <a:t>6. Практические вопросы.</a:t>
                      </a:r>
                      <a:endParaRPr lang="ru-RU" sz="1600" b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52753"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Кто главные герои сказки «Морозко»?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Правильно ли я понимаю, что падчерица была доброй и трудолюбивой? </a:t>
                      </a:r>
                      <a:r>
                        <a:rPr lang="ru-RU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ru-RU" sz="16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Почему Морозко сначала проверял девочку холодом?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Придумай другое окончание сказки.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Как ты оцениваешь поступки мачехи? Кто из героев тебе больше всего понравился? Почему? 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Какой совет ты дал бы падчерице?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52753"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Куда мачеха отправила девочку?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Почему Морозко наградил одну девочку, а другую — нет?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Что показывает поведение героев об их характере?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Представь, что ты оказался в лесу: как бы ты поговорил с Морозко?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Кто из героев тебе больше всего понравился?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Как можно применить урок этой сказки в жизни?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052753"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Кто встретился девочке в лесу?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Можешь объяснить, как вела себя родная дочь мачехи? 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Чему учит эта сказка?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Нарисуй или опиши, как выглядит Морозко.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Справедливо ли поступил Морозко? Объясни своё мнение.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i="0" u="none" strike="noStrike" cap="non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  <a:sym typeface="Arial"/>
                        </a:rPr>
                        <a:t>Встречал ли ты похожие ситуации в реальной жизни или других сказках?</a:t>
                      </a:r>
                      <a:endParaRPr lang="ru-RU" sz="16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441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1609538" cy="4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>
              <a:spcBef>
                <a:spcPts val="0"/>
              </a:spcBef>
              <a:buSzPts val="2800"/>
            </a:pPr>
            <a:endParaRPr lang="ru-RU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3600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Применение метода через работу в группах позволило активно вовлечь всех учащихся в анализ текста, обсуждение действий героев и творческое переосмысление сюжета. Дети развивали критическое мышление, умение аргументировать своё мнение, сотрудничать в группе и делать выводы на основе прочитанного.</a:t>
            </a:r>
            <a:r>
              <a:rPr lang="ru-RU" sz="3600" dirty="0">
                <a:latin typeface="Calibri" pitchFamily="34" charset="0"/>
                <a:cs typeface="Calibri" pitchFamily="34" charset="0"/>
              </a:rPr>
              <a:t/>
            </a:r>
            <a:br>
              <a:rPr lang="ru-RU" sz="3600" dirty="0">
                <a:latin typeface="Calibri" pitchFamily="34" charset="0"/>
                <a:cs typeface="Calibri" pitchFamily="34" charset="0"/>
              </a:rPr>
            </a:br>
            <a:r>
              <a:rPr lang="ru-RU" sz="3600" b="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Таким образом, метод доказал свою эффективность как инструмент для формирования глубокого понимания текста и повышения мотивации к литературной деятельности</a:t>
            </a:r>
            <a:r>
              <a:rPr lang="ru-RU" b="0" dirty="0">
                <a:solidFill>
                  <a:srgbClr val="000000"/>
                </a:solidFill>
                <a:latin typeface="-apple-system"/>
              </a:rPr>
              <a:t>.</a:t>
            </a:r>
            <a:endParaRPr lang="ru-RU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4656507" y="449784"/>
            <a:ext cx="16081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  <a:buSzPts val="2800"/>
            </a:pPr>
            <a:r>
              <a:rPr lang="ru-RU" sz="4000" dirty="0">
                <a:latin typeface="Calibri"/>
                <a:cs typeface="Calibri"/>
                <a:sym typeface="Calibri"/>
              </a:rPr>
              <a:t>Вывод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2057400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Благодарю за внимание! 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384</Words>
  <Application>Microsoft Office PowerPoint</Application>
  <PresentationFormat>Произвольный</PresentationFormat>
  <Paragraphs>45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Тема урока: сказка «Морозко». Класс: 3  Предмет: литературное чтение. Этап урока: закрепление  Возможные варианты применения: Литературное чтение — анализ сказок, рассказов, стихотворений; обсуждение героев и сюжета. Русский язык — работа с текстом, построение выводов, формулировка аргументов. История — анализ событий, причинно-следственных связей, оценка действий исторических личностей. Биология и естествознание — обсуждение процессов, экспериментов, формулировка гипотез. Обществознание / обществоведческие дисциплины — обсуждение социальных проблем, моральных вопросов. Иностранный язык — развитие навыков говорения, пересказ, обсуждение текстов на языке изучения. То есть метод можно использовать на любых уроках, где есть текст, ситуация или проблема для анализа и обсуждения.</vt:lpstr>
      <vt:lpstr>Презентация PowerPoint</vt:lpstr>
      <vt:lpstr>Вопросы к произведению «Морозко» по методу «Ромашка Блума»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2024-01-14T08:39:34Z</dcterms:created>
  <dcterms:modified xsi:type="dcterms:W3CDTF">2026-03-31T12:03:36Z</dcterms:modified>
</cp:coreProperties>
</file>