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3" r:id="rId6"/>
    <p:sldId id="264" r:id="rId7"/>
    <p:sldId id="260" r:id="rId8"/>
    <p:sldId id="261" r:id="rId9"/>
    <p:sldId id="262" r:id="rId1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2" roundtripDataSignature="AMtx7miOjUEDprTQvQpSf3TMTTiCtVTq9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1952542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" name="Google Shape;9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6885759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7007759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352f216e9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4" name="Google Shape;104;g3352f216e9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4929458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7783991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4676108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4366546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9090695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1869271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  <p:sp>
        <p:nvSpPr>
          <p:cNvPr id="127" name="Google Shape;1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648622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28" name="Google Shape;2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Сравнение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 b="1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" descr="Аудитория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88325" y="1760425"/>
            <a:ext cx="3348600" cy="3784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93" name="Google Shape;93;p1"/>
          <p:cNvSpPr/>
          <p:nvPr/>
        </p:nvSpPr>
        <p:spPr>
          <a:xfrm>
            <a:off x="3906675" y="2050175"/>
            <a:ext cx="7938900" cy="19081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algn="ctr">
              <a:buSzPts val="3200"/>
            </a:pPr>
            <a:r>
              <a:rPr lang="ru-RU" sz="3200" b="0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Тема </a:t>
            </a:r>
            <a:r>
              <a:rPr lang="ru-RU" sz="3200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«Проектирование урока-образа на примере темы «Музыкальный портрет моей малой родины»»</a:t>
            </a:r>
            <a:endParaRPr sz="3200" b="0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2125875" y="235950"/>
            <a:ext cx="7226100" cy="138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Региональный </a:t>
            </a:r>
            <a:r>
              <a:rPr lang="ru-RU" sz="2800" b="1" dirty="0" err="1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интенсив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 b="1" i="0" u="none" strike="noStrike" cap="none" dirty="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«</a:t>
            </a:r>
            <a:r>
              <a:rPr lang="ru-RU" sz="2800" b="1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Конструирование урока: от идеи до результата</a:t>
            </a:r>
            <a:r>
              <a:rPr lang="ru-RU" sz="2800" b="1" i="0" u="none" strike="noStrike" cap="none" dirty="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»</a:t>
            </a:r>
            <a:endParaRPr sz="14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4828136" y="4788253"/>
            <a:ext cx="6096000" cy="4800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dirty="0" err="1" smtClean="0">
                <a:solidFill>
                  <a:srgbClr val="1D3152"/>
                </a:solidFill>
                <a:latin typeface="Calibri"/>
                <a:cs typeface="Calibri"/>
                <a:sym typeface="Calibri"/>
              </a:rPr>
              <a:t>Пугина</a:t>
            </a:r>
            <a:r>
              <a:rPr lang="ru-RU" sz="1800" b="1" i="1" dirty="0" smtClean="0">
                <a:solidFill>
                  <a:srgbClr val="1D3152"/>
                </a:solidFill>
                <a:latin typeface="Calibri"/>
                <a:cs typeface="Calibri"/>
                <a:sym typeface="Calibri"/>
              </a:rPr>
              <a:t> Виктория Олеговна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1" i="1" u="none" strike="noStrike" cap="none" dirty="0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Учитель музыки, МОУ «Первомайская СОШ», </a:t>
            </a:r>
            <a:r>
              <a:rPr lang="ru-RU" sz="1800" b="1" i="1" u="none" strike="noStrike" cap="none" dirty="0" err="1" smtClean="0">
                <a:solidFill>
                  <a:srgbClr val="1D3152"/>
                </a:solidFill>
                <a:latin typeface="Calibri"/>
                <a:ea typeface="Calibri"/>
                <a:cs typeface="Calibri"/>
                <a:sym typeface="Calibri"/>
              </a:rPr>
              <a:t>м.о.Истра</a:t>
            </a:r>
            <a:endParaRPr sz="1800" b="1" i="1" u="none" strike="noStrike" cap="none" dirty="0">
              <a:solidFill>
                <a:srgbClr val="1D315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2861446" y="0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 smtClean="0"/>
              <a:t>Краткое описание опыта</a:t>
            </a:r>
            <a:endParaRPr sz="3700" dirty="0"/>
          </a:p>
        </p:txBody>
      </p:sp>
      <p:sp>
        <p:nvSpPr>
          <p:cNvPr id="101" name="Google Shape;101;p2"/>
          <p:cNvSpPr txBox="1">
            <a:spLocks noGrp="1"/>
          </p:cNvSpPr>
          <p:nvPr>
            <p:ph type="body" idx="1"/>
          </p:nvPr>
        </p:nvSpPr>
        <p:spPr>
          <a:xfrm>
            <a:off x="326136" y="1176400"/>
            <a:ext cx="11689080" cy="4758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современном мире, где информация доступна в один клик, учитель музыки сталкивается с вызовом: как сделать так, чтобы ребенок не просто «прошел тему», а прожил ее? Как через звук привести его к пониманию себя и своего места в мире?</a:t>
            </a: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 я нашла в конструировании урока-образа. Это не просто занятие по расписанию, это художественно-педагогическое действие, где главный результат — не оценка в журнале, а эмоционально-смысловой отклик в душе ученика.</a:t>
            </a:r>
          </a:p>
          <a:p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Создание условий для формирования у обучающихся чувства культурной идентичности и патриотизма через музыкально-художественный образ родного края.</a:t>
            </a:r>
          </a:p>
          <a:p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Перевести содержание учебного материала с языка теории на язык образов и чувств.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 детей «слышать» музыку окружающего мира и выражать услышанное в творчестве.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Интегрировать региональный музыкальный материал (фольклор, творчество местных композиторов) в канву федерального образовательного стандарта.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352f216e9d_0_0"/>
          <p:cNvSpPr txBox="1">
            <a:spLocks noGrp="1"/>
          </p:cNvSpPr>
          <p:nvPr>
            <p:ph type="title"/>
          </p:nvPr>
        </p:nvSpPr>
        <p:spPr>
          <a:xfrm>
            <a:off x="2359075" y="211825"/>
            <a:ext cx="71718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ru-RU" sz="3700" dirty="0"/>
              <a:t>Теоретическое описание приема</a:t>
            </a:r>
            <a:endParaRPr sz="3700" dirty="0"/>
          </a:p>
        </p:txBody>
      </p:sp>
      <p:sp>
        <p:nvSpPr>
          <p:cNvPr id="107" name="Google Shape;107;g3352f216e9d_0_0"/>
          <p:cNvSpPr txBox="1">
            <a:spLocks noGrp="1"/>
          </p:cNvSpPr>
          <p:nvPr>
            <p:ph type="body" idx="1"/>
          </p:nvPr>
        </p:nvSpPr>
        <p:spPr>
          <a:xfrm>
            <a:off x="266551" y="1429162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педагогике искусства есть понятие </a:t>
            </a:r>
            <a:r>
              <a:rPr lang="ru-RU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«художественно-педагогическая драматургия».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мы хотим говорить с детьми о музыке, мы должны говорить на языке музыки — языке образов, ассоциаций и метафор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0" indent="-50800">
              <a:spcBef>
                <a:spcPts val="0"/>
              </a:spcBef>
              <a:buSzPts val="2800"/>
              <a:buNone/>
            </a:pPr>
            <a:r>
              <a:rPr lang="ru-RU" sz="23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Суть приема «Урок-образ» заключается в трех шагах</a:t>
            </a:r>
            <a:r>
              <a:rPr lang="ru-RU" sz="23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3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20700">
              <a:spcBef>
                <a:spcPts val="0"/>
              </a:spcBef>
              <a:buSzPts val="2800"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Погружение: Создание яркого эмоционального фона (звук, слово, визуальный ряд), который захватывает внимание ребенка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20700">
              <a:spcBef>
                <a:spcPts val="0"/>
              </a:spcBef>
              <a:buSzPts val="2800"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Проживание: Пропускание музыкального материала через личный опыт, движение, рисунок, слово. Ребенок становится не сторонним наблюдателем, а соавтором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20700">
              <a:spcBef>
                <a:spcPts val="0"/>
              </a:spcBef>
              <a:buSzPts val="2800"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Рефлексия: Рождение личного смысла. «Что эта музыка значит для меня? Как звучит то место, где я живу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?».</a:t>
            </a:r>
            <a:endParaRPr lang="ru-RU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7800" indent="0">
              <a:spcBef>
                <a:spcPts val="0"/>
              </a:spcBef>
              <a:buSzPts val="2800"/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не просто методика, это философия урока, где доминантой становится не память, а воображение.</a:t>
            </a:r>
            <a:endParaRPr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2405002" y="-109255"/>
            <a:ext cx="9704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dirty="0" smtClean="0"/>
              <a:t>Практическая значимость</a:t>
            </a:r>
            <a:endParaRPr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02336" y="1490945"/>
            <a:ext cx="1078992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подход был апробирован мной в рамках учебного процесса и показал высокую эффективность.</a:t>
            </a:r>
          </a:p>
          <a:p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«Музыкальный портрет моей малой родины».</a:t>
            </a:r>
          </a:p>
          <a:p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Класс: 6 класс.</a:t>
            </a:r>
          </a:p>
          <a:p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Предмет: Музыка.</a:t>
            </a:r>
          </a:p>
          <a:p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урока, на котором проведена апробация: Этап открытия нового знания (осмысления) и этап творческого применения (первичное закрепление с выходом в творчество).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>
            <a:spLocks noGrp="1"/>
          </p:cNvSpPr>
          <p:nvPr>
            <p:ph type="title" idx="4294967295"/>
          </p:nvPr>
        </p:nvSpPr>
        <p:spPr>
          <a:xfrm>
            <a:off x="844662" y="0"/>
            <a:ext cx="9704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ru-RU" dirty="0" smtClean="0"/>
              <a:t>Возможные варианты</a:t>
            </a:r>
            <a:br>
              <a:rPr lang="ru-RU" dirty="0" smtClean="0"/>
            </a:br>
            <a:r>
              <a:rPr lang="ru-RU" dirty="0" smtClean="0"/>
              <a:t>применения</a:t>
            </a:r>
            <a:endParaRPr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01752" y="1628105"/>
            <a:ext cx="1078992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Важно отметить, что прием «урок-образа» универсален. Его можно применять не только в рамках заявленной темы, но и в других разделах курса музыки: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«Музыкальные инструменты»: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Создать образ инструмента через его «голос» и историю (образ Скрипки, образ Рояля).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«Сказка в музыке»: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Создать образ героя (Баба-Яга через звучание оркестра).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уроках мировой художественной культуры (МХК):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Создать образ эпохи (барокко, классицизм) через синтез музыки и архитектуры.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внеурочной деятельности: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При подготовке концертов или музыкальных гостиных.</a:t>
            </a:r>
          </a:p>
        </p:txBody>
      </p:sp>
    </p:spTree>
    <p:extLst>
      <p:ext uri="{BB962C8B-B14F-4D97-AF65-F5344CB8AC3E}">
        <p14:creationId xmlns:p14="http://schemas.microsoft.com/office/powerpoint/2010/main" val="26705978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741740" y="-800100"/>
            <a:ext cx="6063932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/>
              <a:t>Применение приема на уроке</a:t>
            </a:r>
            <a:endParaRPr dirty="0"/>
          </a:p>
        </p:txBody>
      </p:sp>
      <p:sp>
        <p:nvSpPr>
          <p:cNvPr id="119" name="Google Shape;119;p4"/>
          <p:cNvSpPr txBox="1">
            <a:spLocks noGrp="1"/>
          </p:cNvSpPr>
          <p:nvPr>
            <p:ph type="body" idx="1"/>
          </p:nvPr>
        </p:nvSpPr>
        <p:spPr>
          <a:xfrm>
            <a:off x="-198120" y="950976"/>
            <a:ext cx="12390120" cy="17724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1: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Мотивация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Разрешите на минуту стать вашим учеником.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Представьте: гаснет свет. На экране — черно-белая фотография старого деревянного дома с резными наличниками, покосившийся плетень, уходящая в поле дорога. Звучит фонограмма — тишина, но в тишине слышно, как скрипит снег или шелестит трава, вдалеке поет петух. Я не задаю вопросов. Я создаю атмосферу.</a:t>
            </a:r>
          </a:p>
          <a:p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2: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Осмысление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Затем звучат два музыкальных фрагмента.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— аутентичная запись народной песни нашего региона, которую когда-то пели бабушки в соседнем селе.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— современная обработка этой же песни местной рок-группой.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 делится на группы. Им не нужно пересказывать параграф. Им нужно ответить на вопрос: 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«Что изменилось? А что осталось прежним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?»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ходе дискуссии дети сами приходят к выводу: меняется аранжировка, ритм, мода. Но остается интонация — та самая «душа народа», щемящая нотка, которая делает эту песню «нашей».</a:t>
            </a:r>
          </a:p>
          <a:p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3: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Творчество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вот здесь начинается самое интересное — переход от образа к действию.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предлагаю детям самим стать творцами. Задание: «Создай звуковой портрет нашей малой родины».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Кто-то начинает отбивать ритм дождя карандашами по парте. Кто-то напевает простую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попевку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слова местного поэта. Кто-то пластикой рук показывает течение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реки. Мы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соединяем это в общую импровизацию — рождается сиюминутный, неповторимый музыкальный образ. Это и есть результат.</a:t>
            </a: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1000" i="1" dirty="0"/>
          </a:p>
        </p:txBody>
      </p:sp>
    </p:spTree>
    <p:extLst>
      <p:ext uri="{BB962C8B-B14F-4D97-AF65-F5344CB8AC3E}">
        <p14:creationId xmlns:p14="http://schemas.microsoft.com/office/powerpoint/2010/main" val="1252099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"/>
          <p:cNvSpPr txBox="1">
            <a:spLocks noGrp="1"/>
          </p:cNvSpPr>
          <p:nvPr>
            <p:ph type="title"/>
          </p:nvPr>
        </p:nvSpPr>
        <p:spPr>
          <a:xfrm>
            <a:off x="2741740" y="-800100"/>
            <a:ext cx="6063932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ru-RU" dirty="0"/>
              <a:t>Применение приема на уроке</a:t>
            </a:r>
            <a:endParaRPr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2910" y="1028700"/>
            <a:ext cx="6641592" cy="498119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"/>
          <p:cNvSpPr txBox="1">
            <a:spLocks noGrp="1"/>
          </p:cNvSpPr>
          <p:nvPr>
            <p:ph type="body" idx="1"/>
          </p:nvPr>
        </p:nvSpPr>
        <p:spPr>
          <a:xfrm>
            <a:off x="4657638" y="378612"/>
            <a:ext cx="8454857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ru-RU" sz="4400" dirty="0" smtClean="0"/>
              <a:t>Итог</a:t>
            </a:r>
            <a:endParaRPr sz="4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96239" y="1442954"/>
            <a:ext cx="1006449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+mj-lt"/>
              <a:buAutoNum type="arabicPeriod"/>
            </a:pPr>
            <a:r>
              <a:rPr lang="ru-RU" sz="2200" b="1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 измерим, но не всегда в баллах.</a:t>
            </a:r>
            <a:r>
              <a:rPr lang="ru-RU" sz="2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Я вижу его в горящих глазах, в желании ребенка высказаться, в том, как тихоня вдруг начинает дирижировать рукой на задней парте. Это показатель личностного роста.</a:t>
            </a:r>
          </a:p>
          <a:p>
            <a:pPr>
              <a:buFont typeface="+mj-lt"/>
              <a:buAutoNum type="arabicPeriod"/>
            </a:pPr>
            <a:r>
              <a:rPr lang="ru-RU" sz="2200" b="1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 становится мостом.</a:t>
            </a:r>
            <a:r>
              <a:rPr lang="ru-RU" sz="2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Между прошлым и настоящим, между культурой разных поколений, между мной и учеником.</a:t>
            </a:r>
          </a:p>
          <a:p>
            <a:pPr>
              <a:buFont typeface="+mj-lt"/>
              <a:buAutoNum type="arabicPeriod"/>
            </a:pPr>
            <a:r>
              <a:rPr lang="ru-RU" sz="2200" b="1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перестает быть транслятором.</a:t>
            </a:r>
            <a:r>
              <a:rPr lang="ru-RU" sz="2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Он становится художником, режиссером и чутким слушателем.</a:t>
            </a:r>
          </a:p>
          <a:p>
            <a:r>
              <a:rPr lang="ru-RU" sz="2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rgbClr val="0F11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Проектируя урок-образ, мы не просто даем знание о музыке. Мы возвращаем ребенку способность слышать мир и любить свой край не по указке, а по зову сердца. В этом, на мой взгляд, и заключается главный результат современного образования.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"/>
          <p:cNvSpPr/>
          <p:nvPr/>
        </p:nvSpPr>
        <p:spPr>
          <a:xfrm>
            <a:off x="2448387" y="969245"/>
            <a:ext cx="6729600" cy="88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Мы открыты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600"/>
              <a:buFont typeface="Calibri"/>
              <a:buNone/>
            </a:pPr>
            <a:r>
              <a:rPr lang="ru-RU" sz="3600" b="1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для сотрудничества и новых идей</a:t>
            </a:r>
            <a:endParaRPr sz="36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98508"/>
            <a:ext cx="12192000" cy="5074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378</Words>
  <Application>Microsoft Office PowerPoint</Application>
  <PresentationFormat>Широкоэкранный</PresentationFormat>
  <Paragraphs>49</Paragraphs>
  <Slides>9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1_Тема Office</vt:lpstr>
      <vt:lpstr>Презентация PowerPoint</vt:lpstr>
      <vt:lpstr>Краткое описание опыта</vt:lpstr>
      <vt:lpstr>Теоретическое описание приема</vt:lpstr>
      <vt:lpstr>Практическая значимость</vt:lpstr>
      <vt:lpstr>Возможные варианты применения</vt:lpstr>
      <vt:lpstr>Применение приема на уроке</vt:lpstr>
      <vt:lpstr>Применение приема на уроке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Zver</cp:lastModifiedBy>
  <cp:revision>3</cp:revision>
  <dcterms:created xsi:type="dcterms:W3CDTF">2024-01-14T08:39:34Z</dcterms:created>
  <dcterms:modified xsi:type="dcterms:W3CDTF">2026-03-11T06:38:51Z</dcterms:modified>
</cp:coreProperties>
</file>