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9" r:id="rId6"/>
    <p:sldId id="258" r:id="rId7"/>
    <p:sldId id="300" r:id="rId8"/>
    <p:sldId id="276" r:id="rId9"/>
    <p:sldId id="277" r:id="rId10"/>
    <p:sldId id="278" r:id="rId11"/>
    <p:sldId id="279" r:id="rId12"/>
    <p:sldId id="295" r:id="rId13"/>
    <p:sldId id="280" r:id="rId14"/>
    <p:sldId id="261" r:id="rId15"/>
    <p:sldId id="301" r:id="rId16"/>
    <p:sldId id="282" r:id="rId17"/>
    <p:sldId id="296" r:id="rId18"/>
    <p:sldId id="281" r:id="rId19"/>
    <p:sldId id="260" r:id="rId20"/>
    <p:sldId id="283" r:id="rId21"/>
    <p:sldId id="284" r:id="rId22"/>
    <p:sldId id="285" r:id="rId23"/>
    <p:sldId id="259" r:id="rId24"/>
    <p:sldId id="286" r:id="rId25"/>
    <p:sldId id="287" r:id="rId26"/>
    <p:sldId id="288" r:id="rId27"/>
    <p:sldId id="290" r:id="rId28"/>
    <p:sldId id="297" r:id="rId29"/>
    <p:sldId id="289" r:id="rId30"/>
    <p:sldId id="265" r:id="rId31"/>
    <p:sldId id="293" r:id="rId32"/>
    <p:sldId id="270" r:id="rId33"/>
    <p:sldId id="268" r:id="rId34"/>
    <p:sldId id="269" r:id="rId35"/>
    <p:sldId id="271" r:id="rId36"/>
    <p:sldId id="272" r:id="rId37"/>
    <p:sldId id="273" r:id="rId38"/>
    <p:sldId id="274" r:id="rId39"/>
    <p:sldId id="264" r:id="rId40"/>
    <p:sldId id="267" r:id="rId41"/>
    <p:sldId id="262" r:id="rId42"/>
    <p:sldId id="263" r:id="rId43"/>
    <p:sldId id="266" r:id="rId44"/>
    <p:sldId id="29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Слово «ОКСИД»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Название элемента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Слово «ГИДРОКСИД»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Название МЕТАЛЛА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Название кислотного остатка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Название МЕТАЛЛА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 custLinFactNeighborX="610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Слово ГИДРО + Название кислотного остатка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Название МЕТАЛЛА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 custLinFactNeighborX="610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Слово ГИДРОКСО + Название кислотного остатка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Название МЕТАЛЛА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 custLinFactNeighborX="610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FF7985-FE7B-4EB2-A9AB-C6A60FC39080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3767908D-8E4D-49DD-A18E-9025762EE1E8}">
      <dgm:prSet phldrT="[Текст]"/>
      <dgm:spPr/>
      <dgm:t>
        <a:bodyPr/>
        <a:lstStyle/>
        <a:p>
          <a:r>
            <a:rPr lang="ru-RU" dirty="0"/>
            <a:t>Латинское название элемента, стоящего на втором месте + ИД</a:t>
          </a:r>
        </a:p>
      </dgm:t>
    </dgm:pt>
    <dgm:pt modelId="{EF583437-1B14-4751-BBE0-23C6AD1FF323}" type="parTrans" cxnId="{75BA56D7-D549-4449-822F-7C6B620E61DF}">
      <dgm:prSet/>
      <dgm:spPr/>
      <dgm:t>
        <a:bodyPr/>
        <a:lstStyle/>
        <a:p>
          <a:endParaRPr lang="ru-RU"/>
        </a:p>
      </dgm:t>
    </dgm:pt>
    <dgm:pt modelId="{4BC8549A-198D-459D-A3A7-6BE6CB35DED3}" type="sibTrans" cxnId="{75BA56D7-D549-4449-822F-7C6B620E61DF}">
      <dgm:prSet/>
      <dgm:spPr/>
      <dgm:t>
        <a:bodyPr/>
        <a:lstStyle/>
        <a:p>
          <a:endParaRPr lang="ru-RU"/>
        </a:p>
      </dgm:t>
    </dgm:pt>
    <dgm:pt modelId="{E21B4ECC-82C8-4086-B5E0-89F0BAAD2521}">
      <dgm:prSet phldrT="[Текст]"/>
      <dgm:spPr/>
      <dgm:t>
        <a:bodyPr/>
        <a:lstStyle/>
        <a:p>
          <a:r>
            <a:rPr lang="ru-RU" dirty="0"/>
            <a:t>Русское название элемента, стоящего на первом месте  в родительном падеже</a:t>
          </a:r>
        </a:p>
      </dgm:t>
    </dgm:pt>
    <dgm:pt modelId="{51E581E1-ABCC-4748-AAE8-F8F2B25F5F16}" type="parTrans" cxnId="{2366F334-60DD-4F91-9CF3-82B265FB4C52}">
      <dgm:prSet/>
      <dgm:spPr/>
      <dgm:t>
        <a:bodyPr/>
        <a:lstStyle/>
        <a:p>
          <a:endParaRPr lang="ru-RU"/>
        </a:p>
      </dgm:t>
    </dgm:pt>
    <dgm:pt modelId="{3249639C-E20A-4A53-90A7-D01D33B1DA51}" type="sibTrans" cxnId="{2366F334-60DD-4F91-9CF3-82B265FB4C52}">
      <dgm:prSet/>
      <dgm:spPr/>
      <dgm:t>
        <a:bodyPr/>
        <a:lstStyle/>
        <a:p>
          <a:endParaRPr lang="ru-RU"/>
        </a:p>
      </dgm:t>
    </dgm:pt>
    <dgm:pt modelId="{92150710-698B-4609-826D-84DC297E3417}">
      <dgm:prSet phldrT="[Текст]"/>
      <dgm:spPr/>
      <dgm:t>
        <a:bodyPr/>
        <a:lstStyle/>
        <a:p>
          <a:r>
            <a:rPr lang="ru-RU" dirty="0"/>
            <a:t>В скобках указываем переменную  валентность</a:t>
          </a:r>
        </a:p>
      </dgm:t>
    </dgm:pt>
    <dgm:pt modelId="{106FF9A6-2027-4032-985D-71FB97470F28}" type="parTrans" cxnId="{940FE75E-03DA-46B0-85B3-A1189AEECD3B}">
      <dgm:prSet/>
      <dgm:spPr/>
      <dgm:t>
        <a:bodyPr/>
        <a:lstStyle/>
        <a:p>
          <a:endParaRPr lang="ru-RU"/>
        </a:p>
      </dgm:t>
    </dgm:pt>
    <dgm:pt modelId="{8EB4EAB5-A3E7-4CD6-926B-D22082BBF8DC}" type="sibTrans" cxnId="{940FE75E-03DA-46B0-85B3-A1189AEECD3B}">
      <dgm:prSet/>
      <dgm:spPr/>
      <dgm:t>
        <a:bodyPr/>
        <a:lstStyle/>
        <a:p>
          <a:endParaRPr lang="ru-RU"/>
        </a:p>
      </dgm:t>
    </dgm:pt>
    <dgm:pt modelId="{90BFADC6-B64E-4DDE-9B35-69D2FF7BF0EC}" type="pres">
      <dgm:prSet presAssocID="{78FF7985-FE7B-4EB2-A9AB-C6A60FC39080}" presName="CompostProcess" presStyleCnt="0">
        <dgm:presLayoutVars>
          <dgm:dir/>
          <dgm:resizeHandles val="exact"/>
        </dgm:presLayoutVars>
      </dgm:prSet>
      <dgm:spPr/>
    </dgm:pt>
    <dgm:pt modelId="{7E8D3DAA-1E21-4BE0-9CF8-E320AF03B4C7}" type="pres">
      <dgm:prSet presAssocID="{78FF7985-FE7B-4EB2-A9AB-C6A60FC39080}" presName="arrow" presStyleLbl="bgShp" presStyleIdx="0" presStyleCnt="1"/>
      <dgm:spPr/>
    </dgm:pt>
    <dgm:pt modelId="{D0C285D5-1EC7-4A31-AC3F-37762B4072C4}" type="pres">
      <dgm:prSet presAssocID="{78FF7985-FE7B-4EB2-A9AB-C6A60FC39080}" presName="linearProcess" presStyleCnt="0"/>
      <dgm:spPr/>
    </dgm:pt>
    <dgm:pt modelId="{C0034D7D-40A5-4236-8E0E-C488F0F6BA78}" type="pres">
      <dgm:prSet presAssocID="{3767908D-8E4D-49DD-A18E-9025762EE1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228A-4E55-46A2-99AE-2FC73C0A0DC8}" type="pres">
      <dgm:prSet presAssocID="{4BC8549A-198D-459D-A3A7-6BE6CB35DED3}" presName="sibTrans" presStyleCnt="0"/>
      <dgm:spPr/>
    </dgm:pt>
    <dgm:pt modelId="{44915653-504E-4B58-BBA1-B2AB5DEC36B7}" type="pres">
      <dgm:prSet presAssocID="{E21B4ECC-82C8-4086-B5E0-89F0BAAD2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7CE2-BB01-4126-AC35-1F4BF5737FA2}" type="pres">
      <dgm:prSet presAssocID="{3249639C-E20A-4A53-90A7-D01D33B1DA51}" presName="sibTrans" presStyleCnt="0"/>
      <dgm:spPr/>
    </dgm:pt>
    <dgm:pt modelId="{077131EA-F824-46E6-97B0-1F1E9B62EDAF}" type="pres">
      <dgm:prSet presAssocID="{92150710-698B-4609-826D-84DC297E34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6EE68-C695-458F-A9C5-B945CF860A56}" type="presOf" srcId="{92150710-698B-4609-826D-84DC297E3417}" destId="{077131EA-F824-46E6-97B0-1F1E9B62EDAF}" srcOrd="0" destOrd="0" presId="urn:microsoft.com/office/officeart/2005/8/layout/hProcess9"/>
    <dgm:cxn modelId="{8B092C93-CAB1-42AF-9733-3A6000A554CA}" type="presOf" srcId="{E21B4ECC-82C8-4086-B5E0-89F0BAAD2521}" destId="{44915653-504E-4B58-BBA1-B2AB5DEC36B7}" srcOrd="0" destOrd="0" presId="urn:microsoft.com/office/officeart/2005/8/layout/hProcess9"/>
    <dgm:cxn modelId="{940FE75E-03DA-46B0-85B3-A1189AEECD3B}" srcId="{78FF7985-FE7B-4EB2-A9AB-C6A60FC39080}" destId="{92150710-698B-4609-826D-84DC297E3417}" srcOrd="2" destOrd="0" parTransId="{106FF9A6-2027-4032-985D-71FB97470F28}" sibTransId="{8EB4EAB5-A3E7-4CD6-926B-D22082BBF8DC}"/>
    <dgm:cxn modelId="{E66B88CE-49AD-4966-9797-C96BF801E9E7}" type="presOf" srcId="{78FF7985-FE7B-4EB2-A9AB-C6A60FC39080}" destId="{90BFADC6-B64E-4DDE-9B35-69D2FF7BF0EC}" srcOrd="0" destOrd="0" presId="urn:microsoft.com/office/officeart/2005/8/layout/hProcess9"/>
    <dgm:cxn modelId="{75BA56D7-D549-4449-822F-7C6B620E61DF}" srcId="{78FF7985-FE7B-4EB2-A9AB-C6A60FC39080}" destId="{3767908D-8E4D-49DD-A18E-9025762EE1E8}" srcOrd="0" destOrd="0" parTransId="{EF583437-1B14-4751-BBE0-23C6AD1FF323}" sibTransId="{4BC8549A-198D-459D-A3A7-6BE6CB35DED3}"/>
    <dgm:cxn modelId="{2F72204E-6E27-4666-B9E6-02DDB150FCA7}" type="presOf" srcId="{3767908D-8E4D-49DD-A18E-9025762EE1E8}" destId="{C0034D7D-40A5-4236-8E0E-C488F0F6BA78}" srcOrd="0" destOrd="0" presId="urn:microsoft.com/office/officeart/2005/8/layout/hProcess9"/>
    <dgm:cxn modelId="{2366F334-60DD-4F91-9CF3-82B265FB4C52}" srcId="{78FF7985-FE7B-4EB2-A9AB-C6A60FC39080}" destId="{E21B4ECC-82C8-4086-B5E0-89F0BAAD2521}" srcOrd="1" destOrd="0" parTransId="{51E581E1-ABCC-4748-AAE8-F8F2B25F5F16}" sibTransId="{3249639C-E20A-4A53-90A7-D01D33B1DA51}"/>
    <dgm:cxn modelId="{B89D8A75-A5D3-44B3-8231-75DE56AEE098}" type="presParOf" srcId="{90BFADC6-B64E-4DDE-9B35-69D2FF7BF0EC}" destId="{7E8D3DAA-1E21-4BE0-9CF8-E320AF03B4C7}" srcOrd="0" destOrd="0" presId="urn:microsoft.com/office/officeart/2005/8/layout/hProcess9"/>
    <dgm:cxn modelId="{52AF3EE3-9AC0-4BF8-8B0D-A1AA8C70B3E1}" type="presParOf" srcId="{90BFADC6-B64E-4DDE-9B35-69D2FF7BF0EC}" destId="{D0C285D5-1EC7-4A31-AC3F-37762B4072C4}" srcOrd="1" destOrd="0" presId="urn:microsoft.com/office/officeart/2005/8/layout/hProcess9"/>
    <dgm:cxn modelId="{36DC93DE-E837-49D1-BBC5-77B303CF3103}" type="presParOf" srcId="{D0C285D5-1EC7-4A31-AC3F-37762B4072C4}" destId="{C0034D7D-40A5-4236-8E0E-C488F0F6BA78}" srcOrd="0" destOrd="0" presId="urn:microsoft.com/office/officeart/2005/8/layout/hProcess9"/>
    <dgm:cxn modelId="{E508608A-D88F-4213-B90F-6B47248D3F18}" type="presParOf" srcId="{D0C285D5-1EC7-4A31-AC3F-37762B4072C4}" destId="{F740228A-4E55-46A2-99AE-2FC73C0A0DC8}" srcOrd="1" destOrd="0" presId="urn:microsoft.com/office/officeart/2005/8/layout/hProcess9"/>
    <dgm:cxn modelId="{C3E78F89-DD60-457B-816D-2FE33B468992}" type="presParOf" srcId="{D0C285D5-1EC7-4A31-AC3F-37762B4072C4}" destId="{44915653-504E-4B58-BBA1-B2AB5DEC36B7}" srcOrd="2" destOrd="0" presId="urn:microsoft.com/office/officeart/2005/8/layout/hProcess9"/>
    <dgm:cxn modelId="{BF37A789-13BD-499D-ADEF-56A32AE2C571}" type="presParOf" srcId="{D0C285D5-1EC7-4A31-AC3F-37762B4072C4}" destId="{7E2F7CE2-BB01-4126-AC35-1F4BF5737FA2}" srcOrd="3" destOrd="0" presId="urn:microsoft.com/office/officeart/2005/8/layout/hProcess9"/>
    <dgm:cxn modelId="{3DB1EA63-C45D-42C9-8B5A-5B333E1E8317}" type="presParOf" srcId="{D0C285D5-1EC7-4A31-AC3F-37762B4072C4}" destId="{077131EA-F824-46E6-97B0-1F1E9B62ED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67307" y="0"/>
          <a:ext cx="4162822" cy="2247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16595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Слово «ОКСИД»</a:t>
          </a:r>
        </a:p>
      </dsp:txBody>
      <dsp:txXfrm>
        <a:off x="209851" y="718263"/>
        <a:ext cx="1381445" cy="811374"/>
      </dsp:txXfrm>
    </dsp:sp>
    <dsp:sp modelId="{44915653-504E-4B58-BBA1-B2AB5DEC36B7}">
      <dsp:nvSpPr>
        <dsp:cNvPr id="0" name=""/>
        <dsp:cNvSpPr/>
      </dsp:nvSpPr>
      <dsp:spPr>
        <a:xfrm>
          <a:off x="1714103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элемента в родительном падеже</a:t>
          </a:r>
        </a:p>
      </dsp:txBody>
      <dsp:txXfrm>
        <a:off x="1757996" y="718263"/>
        <a:ext cx="1381445" cy="811374"/>
      </dsp:txXfrm>
    </dsp:sp>
    <dsp:sp modelId="{077131EA-F824-46E6-97B0-1F1E9B62EDAF}">
      <dsp:nvSpPr>
        <dsp:cNvPr id="0" name=""/>
        <dsp:cNvSpPr/>
      </dsp:nvSpPr>
      <dsp:spPr>
        <a:xfrm>
          <a:off x="326224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06141" y="718263"/>
        <a:ext cx="1381445" cy="81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67307" y="0"/>
          <a:ext cx="4162822" cy="2247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16595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Слово «ГИДРОКСИД»</a:t>
          </a:r>
        </a:p>
      </dsp:txBody>
      <dsp:txXfrm>
        <a:off x="209851" y="718263"/>
        <a:ext cx="1381445" cy="811374"/>
      </dsp:txXfrm>
    </dsp:sp>
    <dsp:sp modelId="{44915653-504E-4B58-BBA1-B2AB5DEC36B7}">
      <dsp:nvSpPr>
        <dsp:cNvPr id="0" name=""/>
        <dsp:cNvSpPr/>
      </dsp:nvSpPr>
      <dsp:spPr>
        <a:xfrm>
          <a:off x="1714103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МЕТАЛЛА в родительном падеже</a:t>
          </a:r>
        </a:p>
      </dsp:txBody>
      <dsp:txXfrm>
        <a:off x="1757996" y="718263"/>
        <a:ext cx="1381445" cy="811374"/>
      </dsp:txXfrm>
    </dsp:sp>
    <dsp:sp modelId="{077131EA-F824-46E6-97B0-1F1E9B62EDAF}">
      <dsp:nvSpPr>
        <dsp:cNvPr id="0" name=""/>
        <dsp:cNvSpPr/>
      </dsp:nvSpPr>
      <dsp:spPr>
        <a:xfrm>
          <a:off x="326224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06141" y="718263"/>
        <a:ext cx="1381445" cy="811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92701" y="0"/>
          <a:ext cx="4162822" cy="2247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16595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кислотного остатка</a:t>
          </a:r>
        </a:p>
      </dsp:txBody>
      <dsp:txXfrm>
        <a:off x="209851" y="718263"/>
        <a:ext cx="1381445" cy="811374"/>
      </dsp:txXfrm>
    </dsp:sp>
    <dsp:sp modelId="{44915653-504E-4B58-BBA1-B2AB5DEC36B7}">
      <dsp:nvSpPr>
        <dsp:cNvPr id="0" name=""/>
        <dsp:cNvSpPr/>
      </dsp:nvSpPr>
      <dsp:spPr>
        <a:xfrm>
          <a:off x="1714103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МЕТАЛЛА в родительном падеже</a:t>
          </a:r>
        </a:p>
      </dsp:txBody>
      <dsp:txXfrm>
        <a:off x="1757996" y="718263"/>
        <a:ext cx="1381445" cy="811374"/>
      </dsp:txXfrm>
    </dsp:sp>
    <dsp:sp modelId="{077131EA-F824-46E6-97B0-1F1E9B62EDAF}">
      <dsp:nvSpPr>
        <dsp:cNvPr id="0" name=""/>
        <dsp:cNvSpPr/>
      </dsp:nvSpPr>
      <dsp:spPr>
        <a:xfrm>
          <a:off x="3262248" y="674370"/>
          <a:ext cx="1469231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06141" y="718263"/>
        <a:ext cx="1381445" cy="811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92701" y="0"/>
          <a:ext cx="4162822" cy="22479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165958" y="674370"/>
          <a:ext cx="1469231" cy="899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Слово ГИДРО + Название кислотного остатка</a:t>
          </a:r>
        </a:p>
      </dsp:txBody>
      <dsp:txXfrm>
        <a:off x="209851" y="718263"/>
        <a:ext cx="1381445" cy="811374"/>
      </dsp:txXfrm>
    </dsp:sp>
    <dsp:sp modelId="{44915653-504E-4B58-BBA1-B2AB5DEC36B7}">
      <dsp:nvSpPr>
        <dsp:cNvPr id="0" name=""/>
        <dsp:cNvSpPr/>
      </dsp:nvSpPr>
      <dsp:spPr>
        <a:xfrm>
          <a:off x="1714103" y="674370"/>
          <a:ext cx="1469231" cy="899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МЕТАЛЛА в родительном падеже</a:t>
          </a:r>
        </a:p>
      </dsp:txBody>
      <dsp:txXfrm>
        <a:off x="1757996" y="718263"/>
        <a:ext cx="1381445" cy="811374"/>
      </dsp:txXfrm>
    </dsp:sp>
    <dsp:sp modelId="{077131EA-F824-46E6-97B0-1F1E9B62EDAF}">
      <dsp:nvSpPr>
        <dsp:cNvPr id="0" name=""/>
        <dsp:cNvSpPr/>
      </dsp:nvSpPr>
      <dsp:spPr>
        <a:xfrm>
          <a:off x="3262248" y="674370"/>
          <a:ext cx="1469231" cy="899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06141" y="718263"/>
        <a:ext cx="1381445" cy="811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92701" y="0"/>
          <a:ext cx="4162822" cy="2247900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165958" y="674370"/>
          <a:ext cx="1469231" cy="8991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Слово ГИДРОКСО + Название кислотного остатка</a:t>
          </a:r>
        </a:p>
      </dsp:txBody>
      <dsp:txXfrm>
        <a:off x="209851" y="718263"/>
        <a:ext cx="1381445" cy="811374"/>
      </dsp:txXfrm>
    </dsp:sp>
    <dsp:sp modelId="{44915653-504E-4B58-BBA1-B2AB5DEC36B7}">
      <dsp:nvSpPr>
        <dsp:cNvPr id="0" name=""/>
        <dsp:cNvSpPr/>
      </dsp:nvSpPr>
      <dsp:spPr>
        <a:xfrm>
          <a:off x="1714103" y="674370"/>
          <a:ext cx="1469231" cy="899160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Название МЕТАЛЛА в родительном падеже</a:t>
          </a:r>
        </a:p>
      </dsp:txBody>
      <dsp:txXfrm>
        <a:off x="1757996" y="718263"/>
        <a:ext cx="1381445" cy="811374"/>
      </dsp:txXfrm>
    </dsp:sp>
    <dsp:sp modelId="{077131EA-F824-46E6-97B0-1F1E9B62EDAF}">
      <dsp:nvSpPr>
        <dsp:cNvPr id="0" name=""/>
        <dsp:cNvSpPr/>
      </dsp:nvSpPr>
      <dsp:spPr>
        <a:xfrm>
          <a:off x="3262248" y="674370"/>
          <a:ext cx="1469231" cy="899160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06141" y="718263"/>
        <a:ext cx="1381445" cy="811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D3DAA-1E21-4BE0-9CF8-E320AF03B4C7}">
      <dsp:nvSpPr>
        <dsp:cNvPr id="0" name=""/>
        <dsp:cNvSpPr/>
      </dsp:nvSpPr>
      <dsp:spPr>
        <a:xfrm>
          <a:off x="367307" y="0"/>
          <a:ext cx="4162822" cy="2247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4D7D-40A5-4236-8E0E-C488F0F6BA78}">
      <dsp:nvSpPr>
        <dsp:cNvPr id="0" name=""/>
        <dsp:cNvSpPr/>
      </dsp:nvSpPr>
      <dsp:spPr>
        <a:xfrm>
          <a:off x="5260" y="674370"/>
          <a:ext cx="1576362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Латинское название элемента, стоящего на втором месте + ИД</a:t>
          </a:r>
        </a:p>
      </dsp:txBody>
      <dsp:txXfrm>
        <a:off x="49153" y="718263"/>
        <a:ext cx="1488576" cy="811374"/>
      </dsp:txXfrm>
    </dsp:sp>
    <dsp:sp modelId="{44915653-504E-4B58-BBA1-B2AB5DEC36B7}">
      <dsp:nvSpPr>
        <dsp:cNvPr id="0" name=""/>
        <dsp:cNvSpPr/>
      </dsp:nvSpPr>
      <dsp:spPr>
        <a:xfrm>
          <a:off x="1660537" y="674370"/>
          <a:ext cx="1576362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Русское название элемента, стоящего на первом месте  в родительном падеже</a:t>
          </a:r>
        </a:p>
      </dsp:txBody>
      <dsp:txXfrm>
        <a:off x="1704430" y="718263"/>
        <a:ext cx="1488576" cy="811374"/>
      </dsp:txXfrm>
    </dsp:sp>
    <dsp:sp modelId="{077131EA-F824-46E6-97B0-1F1E9B62EDAF}">
      <dsp:nvSpPr>
        <dsp:cNvPr id="0" name=""/>
        <dsp:cNvSpPr/>
      </dsp:nvSpPr>
      <dsp:spPr>
        <a:xfrm>
          <a:off x="3315814" y="674370"/>
          <a:ext cx="1576362" cy="89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скобках указываем переменную  валентность</a:t>
          </a:r>
        </a:p>
      </dsp:txBody>
      <dsp:txXfrm>
        <a:off x="3359707" y="718263"/>
        <a:ext cx="1488576" cy="81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2.wp.com/chemege.ru/wp-content/uploads/2014/09/1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hyperlink" Target="https://i0.wp.com/chemege.ru/wp-content/uploads/2014/09/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0.wp.com/chemege.ru/wp-content/uploads/2014/09/%D0%9A%D0%BB%D0%B0%D1%81%D1%81%D0%B8%D1%84%D0%B8%D0%BA%D0%B0%D1%86%D0%B8%D1%8F-%D1%81%D0%BE%D0%BB%D0%B5%D0%B9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dobkina-irina-vladimirovn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s://docs.google.com/forms/d/e/1FAIpQLSeHMJ9botkugylE2XV2PJFy2-spzg4kAUTa5a0VJ4ZIlBWEBA/viewform?usp=shar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emchug773-ramurovskaya.edumsko.ru/" TargetMode="External"/><Relationship Id="rId4" Type="http://schemas.openxmlformats.org/officeDocument/2006/relationships/hyperlink" Target="mailto:gemchug773@mail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700" y="1159507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«Классификация неорганических соединений. Номенклатура неорганических соединений по ИЮПАК, тривиальные (традиционные) названия»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5508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Хачатурян Рита Борисовна,</a:t>
            </a:r>
          </a:p>
          <a:p>
            <a:r>
              <a:rPr lang="ru-RU" b="1" dirty="0"/>
              <a:t>учитель химии МОУ СОШ №11 пос. Дружба </a:t>
            </a:r>
          </a:p>
          <a:p>
            <a:r>
              <a:rPr lang="ru-RU" b="1" dirty="0"/>
              <a:t>Раменского городского округа</a:t>
            </a:r>
          </a:p>
          <a:p>
            <a:r>
              <a:rPr lang="ru-RU" b="1" dirty="0"/>
              <a:t>Победитель ПНПО «Лучший учитель России – 2008»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ссификация оксидов">
            <a:hlinkClick r:id="rId2"/>
            <a:extLst>
              <a:ext uri="{FF2B5EF4-FFF2-40B4-BE49-F238E27FC236}">
                <a16:creationId xmlns:a16="http://schemas.microsoft.com/office/drawing/2014/main" id="{CA01E4C9-6CC8-4D89-82C6-C140AEC78E7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4" y="1294764"/>
            <a:ext cx="8291195" cy="455993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3A70F-D3DA-4B68-9F14-159AC2BEF746}"/>
              </a:ext>
            </a:extLst>
          </p:cNvPr>
          <p:cNvSpPr txBox="1"/>
          <p:nvPr/>
        </p:nvSpPr>
        <p:spPr>
          <a:xfrm>
            <a:off x="3264850" y="262236"/>
            <a:ext cx="48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оксидов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FBC05F-3C1F-424C-B008-1878F268B367}"/>
              </a:ext>
            </a:extLst>
          </p:cNvPr>
          <p:cNvSpPr/>
          <p:nvPr/>
        </p:nvSpPr>
        <p:spPr>
          <a:xfrm>
            <a:off x="9194800" y="1743057"/>
            <a:ext cx="2220596" cy="33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сложные вещества, состоящие из атомов двух элементов, один из которых   кислород со степенью окисления -2. 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1C1ACA-E639-4359-A3F6-C539F26A131D}"/>
              </a:ext>
            </a:extLst>
          </p:cNvPr>
          <p:cNvSpPr/>
          <p:nvPr/>
        </p:nvSpPr>
        <p:spPr>
          <a:xfrm>
            <a:off x="203200" y="1025413"/>
            <a:ext cx="11480800" cy="439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fontAlgn="base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1600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определяем, какой элемент образует оксид — </a:t>
            </a:r>
            <a:r>
              <a:rPr lang="ru-RU" sz="16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  <a:r>
              <a:rPr lang="ru-RU" sz="1600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sz="16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неметалл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Если это металл, то определяем степень окисления, затем определяем тип оксида. Если это неметалл, то оксид кислотный (если это не  исключение- несолеобразующий)).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солеобразующему оксиду соответствует гидроксид: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основному оксиду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соответствует гидроксид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кислотному оксиду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соответствует гидроксид 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амфотерному оксиду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соответствует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амфотерный гидроксид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оксид хрома (II)  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основный, ему соответствует гидроксид основание. Формулу гидроксида легко получить, просто добавив к металлу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гидроксидную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группу OH. Получаем: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Оксид хрома (III) -Cr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амфотерный, ему соответствует амфотерный гидроксид, который, в зависимости от реакции, может выступать и как основание, и как кислота: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HCrO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Формулу кислоты выводим, просто добавляя к формуле оксида воду: Cr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= H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делим все индексы в формуле на  2, если он не равен 1: HCrO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Данной кислоте соответствует кислотный остаток хромит-ион CrO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Оксид хрома (VI) — кислотный, ему соответствует гидроксид кислота H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кислотный остаток хромат-ион CrO</a:t>
            </a:r>
            <a:r>
              <a:rPr lang="ru-RU" sz="14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0BDE1B-D503-4E9F-A284-9DBF7815D8C8}"/>
              </a:ext>
            </a:extLst>
          </p:cNvPr>
          <p:cNvSpPr/>
          <p:nvPr/>
        </p:nvSpPr>
        <p:spPr>
          <a:xfrm>
            <a:off x="3176586" y="203498"/>
            <a:ext cx="517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определения типа оксида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027FF85-C434-4F3D-8D7C-D144BC709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025151"/>
              </p:ext>
            </p:extLst>
          </p:nvPr>
        </p:nvGraphicFramePr>
        <p:xfrm>
          <a:off x="6215062" y="4800601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555268-16EB-469C-9384-F087FC69BA76}"/>
              </a:ext>
            </a:extLst>
          </p:cNvPr>
          <p:cNvSpPr/>
          <p:nvPr/>
        </p:nvSpPr>
        <p:spPr>
          <a:xfrm>
            <a:off x="1774936" y="5681670"/>
            <a:ext cx="444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названия  оксида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4EF64-705D-4707-8E82-5580359E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3" t="24596" r="24921" b="23446"/>
          <a:stretch/>
        </p:blipFill>
        <p:spPr>
          <a:xfrm>
            <a:off x="2184400" y="330200"/>
            <a:ext cx="7112000" cy="5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BA44CC-9913-49E0-A152-580679B85822}"/>
              </a:ext>
            </a:extLst>
          </p:cNvPr>
          <p:cNvSpPr/>
          <p:nvPr/>
        </p:nvSpPr>
        <p:spPr>
          <a:xfrm>
            <a:off x="3176877" y="290342"/>
            <a:ext cx="4583231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закрепления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D41C1A-AD58-45D6-96CA-362E098BB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76649"/>
              </p:ext>
            </p:extLst>
          </p:nvPr>
        </p:nvGraphicFramePr>
        <p:xfrm>
          <a:off x="142587" y="1639030"/>
          <a:ext cx="5829299" cy="906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7323">
                  <a:extLst>
                    <a:ext uri="{9D8B030D-6E8A-4147-A177-3AD203B41FA5}">
                      <a16:colId xmlns:a16="http://schemas.microsoft.com/office/drawing/2014/main" val="4262356501"/>
                    </a:ext>
                  </a:extLst>
                </a:gridCol>
                <a:gridCol w="632022">
                  <a:extLst>
                    <a:ext uri="{9D8B030D-6E8A-4147-A177-3AD203B41FA5}">
                      <a16:colId xmlns:a16="http://schemas.microsoft.com/office/drawing/2014/main" val="566585338"/>
                    </a:ext>
                  </a:extLst>
                </a:gridCol>
                <a:gridCol w="897892">
                  <a:extLst>
                    <a:ext uri="{9D8B030D-6E8A-4147-A177-3AD203B41FA5}">
                      <a16:colId xmlns:a16="http://schemas.microsoft.com/office/drawing/2014/main" val="2007017882"/>
                    </a:ext>
                  </a:extLst>
                </a:gridCol>
                <a:gridCol w="630856">
                  <a:extLst>
                    <a:ext uri="{9D8B030D-6E8A-4147-A177-3AD203B41FA5}">
                      <a16:colId xmlns:a16="http://schemas.microsoft.com/office/drawing/2014/main" val="2055653286"/>
                    </a:ext>
                  </a:extLst>
                </a:gridCol>
                <a:gridCol w="810435">
                  <a:extLst>
                    <a:ext uri="{9D8B030D-6E8A-4147-A177-3AD203B41FA5}">
                      <a16:colId xmlns:a16="http://schemas.microsoft.com/office/drawing/2014/main" val="2520305994"/>
                    </a:ext>
                  </a:extLst>
                </a:gridCol>
                <a:gridCol w="724144">
                  <a:extLst>
                    <a:ext uri="{9D8B030D-6E8A-4147-A177-3AD203B41FA5}">
                      <a16:colId xmlns:a16="http://schemas.microsoft.com/office/drawing/2014/main" val="1225125761"/>
                    </a:ext>
                  </a:extLst>
                </a:gridCol>
                <a:gridCol w="719480">
                  <a:extLst>
                    <a:ext uri="{9D8B030D-6E8A-4147-A177-3AD203B41FA5}">
                      <a16:colId xmlns:a16="http://schemas.microsoft.com/office/drawing/2014/main" val="596454919"/>
                    </a:ext>
                  </a:extLst>
                </a:gridCol>
                <a:gridCol w="717147">
                  <a:extLst>
                    <a:ext uri="{9D8B030D-6E8A-4147-A177-3AD203B41FA5}">
                      <a16:colId xmlns:a16="http://schemas.microsoft.com/office/drawing/2014/main" val="2100681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Fe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SiO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CaCO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CaO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739991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SiO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NaOH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Al(OH)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FeO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Na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O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84701330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2218AEF-5388-417D-8EF4-C89FB4D74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7999" y="1141937"/>
            <a:ext cx="510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sng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Выберите оксиды из следующих веществ.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334E68-A81B-43C5-88E5-AC641F13BE51}"/>
              </a:ext>
            </a:extLst>
          </p:cNvPr>
          <p:cNvSpPr/>
          <p:nvPr/>
        </p:nvSpPr>
        <p:spPr>
          <a:xfrm>
            <a:off x="-489527" y="2480543"/>
            <a:ext cx="646141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Определите характер оксидов. Ответы запишите в таблицу.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D08E815-EBB0-496F-9FAB-21073A303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82482"/>
              </p:ext>
            </p:extLst>
          </p:nvPr>
        </p:nvGraphicFramePr>
        <p:xfrm>
          <a:off x="133639" y="2857377"/>
          <a:ext cx="6086477" cy="906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7755">
                  <a:extLst>
                    <a:ext uri="{9D8B030D-6E8A-4147-A177-3AD203B41FA5}">
                      <a16:colId xmlns:a16="http://schemas.microsoft.com/office/drawing/2014/main" val="524895517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3692870175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2309516497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3676314068"/>
                    </a:ext>
                  </a:extLst>
                </a:gridCol>
                <a:gridCol w="725459">
                  <a:extLst>
                    <a:ext uri="{9D8B030D-6E8A-4147-A177-3AD203B41FA5}">
                      <a16:colId xmlns:a16="http://schemas.microsoft.com/office/drawing/2014/main" val="1213783678"/>
                    </a:ext>
                  </a:extLst>
                </a:gridCol>
                <a:gridCol w="799234">
                  <a:extLst>
                    <a:ext uri="{9D8B030D-6E8A-4147-A177-3AD203B41FA5}">
                      <a16:colId xmlns:a16="http://schemas.microsoft.com/office/drawing/2014/main" val="1431048889"/>
                    </a:ext>
                  </a:extLst>
                </a:gridCol>
                <a:gridCol w="799234">
                  <a:extLst>
                    <a:ext uri="{9D8B030D-6E8A-4147-A177-3AD203B41FA5}">
                      <a16:colId xmlns:a16="http://schemas.microsoft.com/office/drawing/2014/main" val="2530436624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1554093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CrO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1354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CaO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FeO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MnO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Al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BeO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Fe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O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37895178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E981ACE-0ED3-4607-97FC-CC1098E82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76837"/>
              </p:ext>
            </p:extLst>
          </p:nvPr>
        </p:nvGraphicFramePr>
        <p:xfrm>
          <a:off x="310572" y="4000624"/>
          <a:ext cx="5493327" cy="1501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8995">
                  <a:extLst>
                    <a:ext uri="{9D8B030D-6E8A-4147-A177-3AD203B41FA5}">
                      <a16:colId xmlns:a16="http://schemas.microsoft.com/office/drawing/2014/main" val="3636456809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456358013"/>
                    </a:ext>
                  </a:extLst>
                </a:gridCol>
                <a:gridCol w="1766132">
                  <a:extLst>
                    <a:ext uri="{9D8B030D-6E8A-4147-A177-3AD203B41FA5}">
                      <a16:colId xmlns:a16="http://schemas.microsoft.com/office/drawing/2014/main" val="2484241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кислотные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амфотерные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569045275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39241307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669736-9375-41DB-93CB-F77618A929E4}"/>
              </a:ext>
            </a:extLst>
          </p:cNvPr>
          <p:cNvSpPr/>
          <p:nvPr/>
        </p:nvSpPr>
        <p:spPr>
          <a:xfrm>
            <a:off x="7769229" y="1064126"/>
            <a:ext cx="2927340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Назовите оксиды.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34E8FC5-5C05-4191-90FA-7C8F66A52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37185"/>
              </p:ext>
            </p:extLst>
          </p:nvPr>
        </p:nvGraphicFramePr>
        <p:xfrm>
          <a:off x="6374073" y="1842898"/>
          <a:ext cx="5507355" cy="39509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19616627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83484535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96062715"/>
                    </a:ext>
                  </a:extLst>
                </a:gridCol>
                <a:gridCol w="1322705">
                  <a:extLst>
                    <a:ext uri="{9D8B030D-6E8A-4147-A177-3AD203B41FA5}">
                      <a16:colId xmlns:a16="http://schemas.microsoft.com/office/drawing/2014/main" val="1648041607"/>
                    </a:ext>
                  </a:extLst>
                </a:gridCol>
              </a:tblGrid>
              <a:tr h="395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вариант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вариант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вариант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вариант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92241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 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287054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Li 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339351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 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90108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PbO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394755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r>
                        <a:rPr lang="ru-RU" sz="1400">
                          <a:effectLst/>
                        </a:rPr>
                        <a:t>е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016533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ZnO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90903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243309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501819"/>
                  </a:ext>
                </a:extLst>
              </a:tr>
              <a:tr h="39509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BeO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94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B812B-779C-40BA-91DF-450EDCEF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155700"/>
            <a:ext cx="7823200" cy="5106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C24A9-DE2A-4CB0-B492-6FA69AE9052C}"/>
              </a:ext>
            </a:extLst>
          </p:cNvPr>
          <p:cNvSpPr txBox="1"/>
          <p:nvPr/>
        </p:nvSpPr>
        <p:spPr>
          <a:xfrm>
            <a:off x="4121150" y="335002"/>
            <a:ext cx="278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«Оксиды»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A9666-B8C8-4BCC-BCB7-C37A86D96357}"/>
              </a:ext>
            </a:extLst>
          </p:cNvPr>
          <p:cNvSpPr txBox="1"/>
          <p:nvPr/>
        </p:nvSpPr>
        <p:spPr>
          <a:xfrm>
            <a:off x="8267700" y="1625600"/>
            <a:ext cx="3416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тренируются составлять формулы оксидов и называть их.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Усложнить можно игру, если попросить указывать еще и характер (тип)  оксида.</a:t>
            </a:r>
          </a:p>
        </p:txBody>
      </p:sp>
    </p:spTree>
    <p:extLst>
      <p:ext uri="{BB962C8B-B14F-4D97-AF65-F5344CB8AC3E}">
        <p14:creationId xmlns:p14="http://schemas.microsoft.com/office/powerpoint/2010/main" val="1328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62BFF-108C-4900-820F-67F856FB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72424"/>
            <a:ext cx="5486400" cy="3747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CC3D8-4FB8-4F05-B7AC-C68BAF8A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4357166"/>
            <a:ext cx="9690100" cy="20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BA69C1-CB21-4D99-BE10-66B57BAA54D1}"/>
              </a:ext>
            </a:extLst>
          </p:cNvPr>
          <p:cNvSpPr/>
          <p:nvPr/>
        </p:nvSpPr>
        <p:spPr>
          <a:xfrm>
            <a:off x="3202465" y="200102"/>
            <a:ext cx="451707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оснований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снования">
            <a:hlinkClick r:id="rId2"/>
            <a:extLst>
              <a:ext uri="{FF2B5EF4-FFF2-40B4-BE49-F238E27FC236}">
                <a16:creationId xmlns:a16="http://schemas.microsoft.com/office/drawing/2014/main" id="{6478E857-275A-4C8A-81C2-EAE4B64F36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3634760"/>
            <a:ext cx="6048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2062A5-32B9-4D50-BE83-0E6A9203D5D9}"/>
              </a:ext>
            </a:extLst>
          </p:cNvPr>
          <p:cNvSpPr/>
          <p:nvPr/>
        </p:nvSpPr>
        <p:spPr>
          <a:xfrm>
            <a:off x="0" y="974661"/>
            <a:ext cx="1184910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(основные гидроксиды) — это сложные вещества, состоящие аз атомов металлов 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гидроксидных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  OH</a:t>
            </a:r>
            <a:r>
              <a:rPr lang="ru-RU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E6962-9819-4B9E-B6F7-81BB56C7E2E6}"/>
              </a:ext>
            </a:extLst>
          </p:cNvPr>
          <p:cNvSpPr txBox="1"/>
          <p:nvPr/>
        </p:nvSpPr>
        <p:spPr>
          <a:xfrm>
            <a:off x="1609725" y="1452086"/>
            <a:ext cx="862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х – валентность (степень окисления, заряд) металла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6EADCB-838C-4DDA-A9FE-054D3E93B5CD}"/>
              </a:ext>
            </a:extLst>
          </p:cNvPr>
          <p:cNvSpPr/>
          <p:nvPr/>
        </p:nvSpPr>
        <p:spPr>
          <a:xfrm>
            <a:off x="196850" y="1852196"/>
            <a:ext cx="6432550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делят на 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растворимые в воде 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щелочи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нерастворимые 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*разлагающиеся в воде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8163F9-BD1E-4299-B90D-DE16F58DB9DE}"/>
              </a:ext>
            </a:extLst>
          </p:cNvPr>
          <p:cNvSpPr/>
          <p:nvPr/>
        </p:nvSpPr>
        <p:spPr>
          <a:xfrm>
            <a:off x="5753100" y="1852196"/>
            <a:ext cx="6096000" cy="295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разлагающимся в воде (неустойчивым)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основаниям относят гидроксид аммония, гидроксид серебра (I), гидроксид меди (I). В водном растворе такие соединения практически необратимо распадаются: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= NH</a:t>
            </a:r>
            <a:r>
              <a:rPr lang="ru-RU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ru-RU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2AgOH = Ag</a:t>
            </a:r>
            <a:r>
              <a:rPr lang="en-US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H</a:t>
            </a:r>
            <a:r>
              <a:rPr lang="en-US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2CuOH = Cu</a:t>
            </a:r>
            <a:r>
              <a:rPr lang="en-US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H</a:t>
            </a:r>
            <a:r>
              <a:rPr lang="en-US" b="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7B8577-6DC0-4918-8289-2B15F3BCDE7A}"/>
              </a:ext>
            </a:extLst>
          </p:cNvPr>
          <p:cNvSpPr/>
          <p:nvPr/>
        </p:nvSpPr>
        <p:spPr>
          <a:xfrm>
            <a:off x="1609725" y="5768550"/>
            <a:ext cx="476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названия оснований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84B7D36-CC2D-4150-843F-6EE989473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400911"/>
              </p:ext>
            </p:extLst>
          </p:nvPr>
        </p:nvGraphicFramePr>
        <p:xfrm>
          <a:off x="6316058" y="4829266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74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BB327E-3AF0-4C4E-934D-E3E7E7D9C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48333" r="24518" b="31481"/>
          <a:stretch/>
        </p:blipFill>
        <p:spPr>
          <a:xfrm>
            <a:off x="497746" y="1485900"/>
            <a:ext cx="11196507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E1E37E-B02E-4E01-88DB-0EA5FD5E0DF1}"/>
              </a:ext>
            </a:extLst>
          </p:cNvPr>
          <p:cNvSpPr/>
          <p:nvPr/>
        </p:nvSpPr>
        <p:spPr>
          <a:xfrm>
            <a:off x="3415454" y="136602"/>
            <a:ext cx="437049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закрепления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14F1F4-BA8D-415B-A4BF-7C5090753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40963"/>
              </p:ext>
            </p:extLst>
          </p:nvPr>
        </p:nvGraphicFramePr>
        <p:xfrm>
          <a:off x="6395799" y="1862420"/>
          <a:ext cx="5437505" cy="37001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821569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80325061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3975840115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3302334969"/>
                    </a:ext>
                  </a:extLst>
                </a:gridCol>
              </a:tblGrid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вариант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вариант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3630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852032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LiOH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103351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855738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210780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 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268497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(OH)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RbOH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48236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DE0F62-B0D1-43C9-BDBE-8DBEF5F1C8BE}"/>
              </a:ext>
            </a:extLst>
          </p:cNvPr>
          <p:cNvSpPr/>
          <p:nvPr/>
        </p:nvSpPr>
        <p:spPr>
          <a:xfrm>
            <a:off x="6469919" y="1139902"/>
            <a:ext cx="383765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Задание. Дайте названия основаниям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94CA6-89BB-47A9-82BB-62C76A921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2"/>
          <a:stretch/>
        </p:blipFill>
        <p:spPr>
          <a:xfrm>
            <a:off x="0" y="1578910"/>
            <a:ext cx="6021880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78726-9CC0-4F9D-9B7B-C89B363739AB}"/>
              </a:ext>
            </a:extLst>
          </p:cNvPr>
          <p:cNvSpPr txBox="1"/>
          <p:nvPr/>
        </p:nvSpPr>
        <p:spPr>
          <a:xfrm>
            <a:off x="4356008" y="347702"/>
            <a:ext cx="347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«Основания»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6EF29B-D32B-4863-85E3-7942A017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" y="1315998"/>
            <a:ext cx="7620000" cy="519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F8BDD-527D-4D9E-A6C7-F2AA01CC9EF9}"/>
              </a:ext>
            </a:extLst>
          </p:cNvPr>
          <p:cNvSpPr txBox="1"/>
          <p:nvPr/>
        </p:nvSpPr>
        <p:spPr>
          <a:xfrm>
            <a:off x="8166100" y="2540000"/>
            <a:ext cx="341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тренируются составлять формулы гидроксидов и называть их. </a:t>
            </a:r>
          </a:p>
        </p:txBody>
      </p:sp>
    </p:spTree>
    <p:extLst>
      <p:ext uri="{BB962C8B-B14F-4D97-AF65-F5344CB8AC3E}">
        <p14:creationId xmlns:p14="http://schemas.microsoft.com/office/powerpoint/2010/main" val="1290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B9C77-3D0F-4F09-8043-77E83DD1C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8" t="1856" r="7712" b="20002"/>
          <a:stretch/>
        </p:blipFill>
        <p:spPr>
          <a:xfrm>
            <a:off x="1168400" y="1221331"/>
            <a:ext cx="9017000" cy="4853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9B4F4-E5DB-4F70-8AA5-C3A09C289B5D}"/>
              </a:ext>
            </a:extLst>
          </p:cNvPr>
          <p:cNvSpPr txBox="1"/>
          <p:nvPr/>
        </p:nvSpPr>
        <p:spPr>
          <a:xfrm>
            <a:off x="4959350" y="286799"/>
            <a:ext cx="143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</a:p>
        </p:txBody>
      </p:sp>
    </p:spTree>
    <p:extLst>
      <p:ext uri="{BB962C8B-B14F-4D97-AF65-F5344CB8AC3E}">
        <p14:creationId xmlns:p14="http://schemas.microsoft.com/office/powerpoint/2010/main" val="4089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3669CA-4B05-4E74-9973-ED9BF1A31EFD}"/>
              </a:ext>
            </a:extLst>
          </p:cNvPr>
          <p:cNvSpPr/>
          <p:nvPr/>
        </p:nvSpPr>
        <p:spPr>
          <a:xfrm>
            <a:off x="3453912" y="0"/>
            <a:ext cx="4014177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кислот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CD102A-494E-4418-91A0-41102C5EDBCE}"/>
              </a:ext>
            </a:extLst>
          </p:cNvPr>
          <p:cNvSpPr/>
          <p:nvPr/>
        </p:nvSpPr>
        <p:spPr>
          <a:xfrm>
            <a:off x="2215017" y="587148"/>
            <a:ext cx="7030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сложные вещества, </a:t>
            </a:r>
          </a:p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состоящие из атомов водорода и кислотного остатка.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Кисл.ост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х – валентность (заряд) кислотного остатка.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8E5110-C7AA-4CBB-947F-51267C80B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2" r="1071"/>
          <a:stretch/>
        </p:blipFill>
        <p:spPr>
          <a:xfrm>
            <a:off x="753602" y="1510478"/>
            <a:ext cx="10684796" cy="496193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956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E8594D-87C4-4009-BF13-C1BBFB370F6D}"/>
              </a:ext>
            </a:extLst>
          </p:cNvPr>
          <p:cNvSpPr/>
          <p:nvPr/>
        </p:nvSpPr>
        <p:spPr>
          <a:xfrm>
            <a:off x="2990223" y="127773"/>
            <a:ext cx="4916154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закрепления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E9901-00E5-45A0-B531-E8EBE1B0E245}"/>
              </a:ext>
            </a:extLst>
          </p:cNvPr>
          <p:cNvSpPr/>
          <p:nvPr/>
        </p:nvSpPr>
        <p:spPr>
          <a:xfrm>
            <a:off x="-499150" y="1012902"/>
            <a:ext cx="735291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Даны формулы кислот: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HCl, HNO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HBr,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HI, HF,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91A72-2C07-45F4-850F-70011EE9D236}"/>
              </a:ext>
            </a:extLst>
          </p:cNvPr>
          <p:cNvSpPr/>
          <p:nvPr/>
        </p:nvSpPr>
        <p:spPr>
          <a:xfrm>
            <a:off x="-499150" y="1476299"/>
            <a:ext cx="1102745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Отнесите кислоты к бескислородным или кислородосодержащим. Ответы запишите в  таблицу.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77A11E-23BA-4D8C-882C-83B03430F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00813"/>
              </p:ext>
            </p:extLst>
          </p:nvPr>
        </p:nvGraphicFramePr>
        <p:xfrm>
          <a:off x="182880" y="1984576"/>
          <a:ext cx="6929120" cy="912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8520">
                  <a:extLst>
                    <a:ext uri="{9D8B030D-6E8A-4147-A177-3AD203B41FA5}">
                      <a16:colId xmlns:a16="http://schemas.microsoft.com/office/drawing/2014/main" val="820458665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3141257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Бескислородные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Кислородсодержащие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699090460"/>
                  </a:ext>
                </a:extLst>
              </a:tr>
              <a:tr h="29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77875490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8BC6D9-35E9-41F0-850E-F2BC0646A160}"/>
              </a:ext>
            </a:extLst>
          </p:cNvPr>
          <p:cNvSpPr/>
          <p:nvPr/>
        </p:nvSpPr>
        <p:spPr>
          <a:xfrm>
            <a:off x="-499150" y="2875304"/>
            <a:ext cx="932565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 вышеуказанных кислот выделите одноосновные, двухосновные и трехосновные.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10D57F4-E198-406A-B194-0895747DE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4354"/>
              </p:ext>
            </p:extLst>
          </p:nvPr>
        </p:nvGraphicFramePr>
        <p:xfrm>
          <a:off x="182880" y="3338701"/>
          <a:ext cx="6903720" cy="14973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5820">
                  <a:extLst>
                    <a:ext uri="{9D8B030D-6E8A-4147-A177-3AD203B41FA5}">
                      <a16:colId xmlns:a16="http://schemas.microsoft.com/office/drawing/2014/main" val="3492928336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410157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Одноосновные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637562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Двуосновные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90088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Трехосновные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04776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8CA76C-626F-41AD-BE2B-7B333A8C7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36674"/>
              </p:ext>
            </p:extLst>
          </p:nvPr>
        </p:nvGraphicFramePr>
        <p:xfrm>
          <a:off x="114300" y="1142825"/>
          <a:ext cx="5306060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562746973"/>
                    </a:ext>
                  </a:extLst>
                </a:gridCol>
                <a:gridCol w="1852295">
                  <a:extLst>
                    <a:ext uri="{9D8B030D-6E8A-4147-A177-3AD203B41FA5}">
                      <a16:colId xmlns:a16="http://schemas.microsoft.com/office/drawing/2014/main" val="1674491871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2483277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вариант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2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16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80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60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273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HJ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1490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E47F828-3055-4C9C-B9BD-DC5424F8766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32000" y="773493"/>
            <a:ext cx="30607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кислоты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50463-EAF2-493D-85CC-449D20676F8E}"/>
              </a:ext>
            </a:extLst>
          </p:cNvPr>
          <p:cNvSpPr/>
          <p:nvPr/>
        </p:nvSpPr>
        <p:spPr>
          <a:xfrm>
            <a:off x="780889" y="2833325"/>
            <a:ext cx="39728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уровень.  Заполните таблицу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5B0FB-0E23-4D5C-8EB4-D0F22C964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22869"/>
              </p:ext>
            </p:extLst>
          </p:nvPr>
        </p:nvGraphicFramePr>
        <p:xfrm>
          <a:off x="114300" y="3341325"/>
          <a:ext cx="6108701" cy="3112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6696">
                  <a:extLst>
                    <a:ext uri="{9D8B030D-6E8A-4147-A177-3AD203B41FA5}">
                      <a16:colId xmlns:a16="http://schemas.microsoft.com/office/drawing/2014/main" val="4005697684"/>
                    </a:ext>
                  </a:extLst>
                </a:gridCol>
                <a:gridCol w="1527335">
                  <a:extLst>
                    <a:ext uri="{9D8B030D-6E8A-4147-A177-3AD203B41FA5}">
                      <a16:colId xmlns:a16="http://schemas.microsoft.com/office/drawing/2014/main" val="2198389537"/>
                    </a:ext>
                  </a:extLst>
                </a:gridCol>
                <a:gridCol w="1527335">
                  <a:extLst>
                    <a:ext uri="{9D8B030D-6E8A-4147-A177-3AD203B41FA5}">
                      <a16:colId xmlns:a16="http://schemas.microsoft.com/office/drawing/2014/main" val="903021640"/>
                    </a:ext>
                  </a:extLst>
                </a:gridCol>
                <a:gridCol w="1527335">
                  <a:extLst>
                    <a:ext uri="{9D8B030D-6E8A-4147-A177-3AD203B41FA5}">
                      <a16:colId xmlns:a16="http://schemas.microsoft.com/office/drawing/2014/main" val="1068012978"/>
                    </a:ext>
                  </a:extLst>
                </a:gridCol>
              </a:tblGrid>
              <a:tr h="7166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кислотного остатка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кислотного остатка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31276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4138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15257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62113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HJ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60774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61756"/>
                  </a:ext>
                </a:extLst>
              </a:tr>
              <a:tr h="348082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19692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28098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47D1DE-953A-45A0-9ED9-7B4D4C249D0D}"/>
              </a:ext>
            </a:extLst>
          </p:cNvPr>
          <p:cNvSpPr/>
          <p:nvPr/>
        </p:nvSpPr>
        <p:spPr>
          <a:xfrm>
            <a:off x="6096000" y="1142825"/>
            <a:ext cx="527035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Повышенный уровень. Заполните таблицу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3E247CF-627D-4629-A15F-D8D822147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61258"/>
              </p:ext>
            </p:extLst>
          </p:nvPr>
        </p:nvGraphicFramePr>
        <p:xfrm>
          <a:off x="6610190" y="1848374"/>
          <a:ext cx="5188112" cy="4411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7028">
                  <a:extLst>
                    <a:ext uri="{9D8B030D-6E8A-4147-A177-3AD203B41FA5}">
                      <a16:colId xmlns:a16="http://schemas.microsoft.com/office/drawing/2014/main" val="1190524605"/>
                    </a:ext>
                  </a:extLst>
                </a:gridCol>
                <a:gridCol w="1297028">
                  <a:extLst>
                    <a:ext uri="{9D8B030D-6E8A-4147-A177-3AD203B41FA5}">
                      <a16:colId xmlns:a16="http://schemas.microsoft.com/office/drawing/2014/main" val="3704438939"/>
                    </a:ext>
                  </a:extLst>
                </a:gridCol>
                <a:gridCol w="1297028">
                  <a:extLst>
                    <a:ext uri="{9D8B030D-6E8A-4147-A177-3AD203B41FA5}">
                      <a16:colId xmlns:a16="http://schemas.microsoft.com/office/drawing/2014/main" val="3362251639"/>
                    </a:ext>
                  </a:extLst>
                </a:gridCol>
                <a:gridCol w="1297028">
                  <a:extLst>
                    <a:ext uri="{9D8B030D-6E8A-4147-A177-3AD203B41FA5}">
                      <a16:colId xmlns:a16="http://schemas.microsoft.com/office/drawing/2014/main" val="759081841"/>
                    </a:ext>
                  </a:extLst>
                </a:gridCol>
              </a:tblGrid>
              <a:tr h="88480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кислотного остатка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кислотного остатка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772683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90880" algn="ct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79511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795296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334085"/>
                  </a:ext>
                </a:extLst>
              </a:tr>
              <a:tr h="383525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399786"/>
                  </a:ext>
                </a:extLst>
              </a:tr>
              <a:tr h="38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PO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841558"/>
                  </a:ext>
                </a:extLst>
              </a:tr>
              <a:tr h="38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9577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48890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388832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75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1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AA9D4-CA74-492C-A150-BB345E72CBB8}"/>
              </a:ext>
            </a:extLst>
          </p:cNvPr>
          <p:cNvSpPr txBox="1"/>
          <p:nvPr/>
        </p:nvSpPr>
        <p:spPr>
          <a:xfrm>
            <a:off x="4324258" y="300890"/>
            <a:ext cx="288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«Кислоты»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2E05C-0E99-4CDF-BFD8-31ECE02C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6500"/>
            <a:ext cx="8051800" cy="50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017C5-A462-4EBD-9E7D-A07FAF49E4AC}"/>
              </a:ext>
            </a:extLst>
          </p:cNvPr>
          <p:cNvSpPr txBox="1"/>
          <p:nvPr/>
        </p:nvSpPr>
        <p:spPr>
          <a:xfrm>
            <a:off x="3911600" y="279400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солей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FD52E7-1C8D-4EC8-8CC6-D7D73B7C61C1}"/>
              </a:ext>
            </a:extLst>
          </p:cNvPr>
          <p:cNvSpPr/>
          <p:nvPr/>
        </p:nvSpPr>
        <p:spPr>
          <a:xfrm>
            <a:off x="2044700" y="7410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сложные вещества, состоящие из атомов металла (или иона аммония NH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кислотного остатка. </a:t>
            </a:r>
            <a:endParaRPr lang="ru-RU" dirty="0"/>
          </a:p>
        </p:txBody>
      </p:sp>
      <p:pic>
        <p:nvPicPr>
          <p:cNvPr id="4" name="Рисунок 3" descr="Классификация солей">
            <a:hlinkClick r:id="rId2"/>
            <a:extLst>
              <a:ext uri="{FF2B5EF4-FFF2-40B4-BE49-F238E27FC236}">
                <a16:creationId xmlns:a16="http://schemas.microsoft.com/office/drawing/2014/main" id="{4EEBBD5D-5FB0-4881-B088-47C07DDB5AB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2" y="1387396"/>
            <a:ext cx="9399588" cy="47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1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71EF69-4FD4-49A4-8D8B-A14F53E0D1E9}"/>
              </a:ext>
            </a:extLst>
          </p:cNvPr>
          <p:cNvSpPr txBox="1"/>
          <p:nvPr/>
        </p:nvSpPr>
        <p:spPr>
          <a:xfrm>
            <a:off x="4438650" y="177800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солей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D391554-91AE-4F08-97A8-92AC3F9EA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58406"/>
              </p:ext>
            </p:extLst>
          </p:nvPr>
        </p:nvGraphicFramePr>
        <p:xfrm>
          <a:off x="1765300" y="1075266"/>
          <a:ext cx="8166100" cy="506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8241378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31463924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9004616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51534396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939950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кислотного остатка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Валентность (заряд) кислотного остатка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кислотного остатка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2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Фтороводородная, плавиковая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фтор</a:t>
                      </a:r>
                      <a:r>
                        <a:rPr lang="ru-RU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26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Хлороводородная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соляная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</a:t>
                      </a:r>
                      <a:r>
                        <a:rPr lang="ru-RU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82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Бромоводородная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</a:t>
                      </a:r>
                      <a:r>
                        <a:rPr lang="ru-RU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2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Иодоводородная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иод</a:t>
                      </a:r>
                      <a:r>
                        <a:rPr lang="ru-RU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2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Сероводородная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</a:t>
                      </a:r>
                      <a:r>
                        <a:rPr lang="ru-RU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2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Сернистая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53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86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Азотистая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0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65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71EF69-4FD4-49A4-8D8B-A14F53E0D1E9}"/>
              </a:ext>
            </a:extLst>
          </p:cNvPr>
          <p:cNvSpPr txBox="1"/>
          <p:nvPr/>
        </p:nvSpPr>
        <p:spPr>
          <a:xfrm>
            <a:off x="4438650" y="177800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солей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D391554-91AE-4F08-97A8-92AC3F9EA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38823"/>
              </p:ext>
            </p:extLst>
          </p:nvPr>
        </p:nvGraphicFramePr>
        <p:xfrm>
          <a:off x="1930400" y="1049866"/>
          <a:ext cx="8115300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82413782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146392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00461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153439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39950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кислотного остатка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Валентность (заряд) кислотного остатка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кислотного остатка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2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карбон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6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Кремниевая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силик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Марганцевая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манган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перхлор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3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23060DD-C745-47A2-B506-6BF877160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877259"/>
              </p:ext>
            </p:extLst>
          </p:nvPr>
        </p:nvGraphicFramePr>
        <p:xfrm>
          <a:off x="5350858" y="937232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048628-82E0-4EE2-920D-D3B80EF96AC6}"/>
              </a:ext>
            </a:extLst>
          </p:cNvPr>
          <p:cNvSpPr/>
          <p:nvPr/>
        </p:nvSpPr>
        <p:spPr>
          <a:xfrm>
            <a:off x="368226" y="1691850"/>
            <a:ext cx="511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названия средних солей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172071-7FFA-4923-AC62-6BD705FACEEA}"/>
              </a:ext>
            </a:extLst>
          </p:cNvPr>
          <p:cNvSpPr/>
          <p:nvPr/>
        </p:nvSpPr>
        <p:spPr>
          <a:xfrm>
            <a:off x="368226" y="3303537"/>
            <a:ext cx="505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названия кислых солей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616ADC-C504-4980-B9CE-458F99696656}"/>
              </a:ext>
            </a:extLst>
          </p:cNvPr>
          <p:cNvSpPr/>
          <p:nvPr/>
        </p:nvSpPr>
        <p:spPr>
          <a:xfrm>
            <a:off x="457126" y="4937540"/>
            <a:ext cx="528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названия основных солей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AEC9A13-EB2E-4390-960D-4046DAEDC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382489"/>
              </p:ext>
            </p:extLst>
          </p:nvPr>
        </p:nvGraphicFramePr>
        <p:xfrm>
          <a:off x="6159608" y="2548919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B40130C-BBC6-4621-8E85-C854A7206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966836"/>
              </p:ext>
            </p:extLst>
          </p:nvPr>
        </p:nvGraphicFramePr>
        <p:xfrm>
          <a:off x="5742868" y="4182922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83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FFCD23-EE47-467D-9840-FDE1EA962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47979" r="24814" b="14075"/>
          <a:stretch/>
        </p:blipFill>
        <p:spPr>
          <a:xfrm>
            <a:off x="1299332" y="1106658"/>
            <a:ext cx="8873023" cy="51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0A2199-7162-4352-A713-AD906EF48954}"/>
              </a:ext>
            </a:extLst>
          </p:cNvPr>
          <p:cNvSpPr/>
          <p:nvPr/>
        </p:nvSpPr>
        <p:spPr>
          <a:xfrm>
            <a:off x="266700" y="1151654"/>
            <a:ext cx="9791700" cy="121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Из приведенного списка выпишите формулы солей и назовите их: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 CO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NaOH, CaCO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Cu(OH)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AgCl, 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Fe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Ba(OH)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HCl, NaHCO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C3A43B-1815-43B0-9B3A-2BEDA04367EB}"/>
              </a:ext>
            </a:extLst>
          </p:cNvPr>
          <p:cNvSpPr/>
          <p:nvPr/>
        </p:nvSpPr>
        <p:spPr>
          <a:xfrm>
            <a:off x="3316169" y="0"/>
            <a:ext cx="4213462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закрепления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433F23-DD13-4C98-8900-6E825B4E0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2433" r="4062" b="15416"/>
          <a:stretch/>
        </p:blipFill>
        <p:spPr>
          <a:xfrm>
            <a:off x="266700" y="2374900"/>
            <a:ext cx="7556500" cy="31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3338B-8E86-49A1-BB27-3F953ECBD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3" t="33519" r="11037" b="36481"/>
          <a:stretch/>
        </p:blipFill>
        <p:spPr>
          <a:xfrm>
            <a:off x="241299" y="1320800"/>
            <a:ext cx="11696701" cy="379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F8A72-3B35-495D-A7BE-B32348DAE3E5}"/>
              </a:ext>
            </a:extLst>
          </p:cNvPr>
          <p:cNvSpPr txBox="1"/>
          <p:nvPr/>
        </p:nvSpPr>
        <p:spPr>
          <a:xfrm>
            <a:off x="4959350" y="286799"/>
            <a:ext cx="143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26966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A95EC-F4D7-4BDD-9A79-179A21738F3B}"/>
              </a:ext>
            </a:extLst>
          </p:cNvPr>
          <p:cNvSpPr txBox="1"/>
          <p:nvPr/>
        </p:nvSpPr>
        <p:spPr>
          <a:xfrm>
            <a:off x="4356008" y="347702"/>
            <a:ext cx="347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«Соли»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E8D3B-87BB-40FD-8CD8-6363F5C8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0" y="1096220"/>
            <a:ext cx="6370849" cy="5202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1DCE6-BB72-46D1-9EDA-80D56F880B28}"/>
              </a:ext>
            </a:extLst>
          </p:cNvPr>
          <p:cNvSpPr txBox="1"/>
          <p:nvPr/>
        </p:nvSpPr>
        <p:spPr>
          <a:xfrm>
            <a:off x="8216900" y="4800600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«Домино» была взята из книги И.И.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Зайковского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«Занимательная химия», 1958г</a:t>
            </a:r>
          </a:p>
        </p:txBody>
      </p:sp>
    </p:spTree>
    <p:extLst>
      <p:ext uri="{BB962C8B-B14F-4D97-AF65-F5344CB8AC3E}">
        <p14:creationId xmlns:p14="http://schemas.microsoft.com/office/powerpoint/2010/main" val="319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8E1A4-B070-427F-B53B-328BA7E4265C}"/>
              </a:ext>
            </a:extLst>
          </p:cNvPr>
          <p:cNvSpPr txBox="1"/>
          <p:nvPr/>
        </p:nvSpPr>
        <p:spPr>
          <a:xfrm>
            <a:off x="3822700" y="228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Бинарные соединения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06C99C-D13D-416E-AFB1-DF3C05148418}"/>
              </a:ext>
            </a:extLst>
          </p:cNvPr>
          <p:cNvSpPr/>
          <p:nvPr/>
        </p:nvSpPr>
        <p:spPr>
          <a:xfrm>
            <a:off x="317500" y="1163935"/>
            <a:ext cx="1012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Бинарными называются соединения, состоящие из атомов двух элементов, вне зависимости от числа атомов каждого из них.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F1FA925-1922-48B1-A469-76F847915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138894"/>
              </p:ext>
            </p:extLst>
          </p:nvPr>
        </p:nvGraphicFramePr>
        <p:xfrm>
          <a:off x="6790179" y="1448665"/>
          <a:ext cx="4897438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A2ADE0-46F8-4DD6-A612-F2E699386822}"/>
              </a:ext>
            </a:extLst>
          </p:cNvPr>
          <p:cNvSpPr/>
          <p:nvPr/>
        </p:nvSpPr>
        <p:spPr>
          <a:xfrm>
            <a:off x="517083" y="2283936"/>
            <a:ext cx="5934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названия бинарных соединений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40C0D-1180-4ABB-829D-DEAE5D56F5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81" t="53901" r="24371" b="33889"/>
          <a:stretch/>
        </p:blipFill>
        <p:spPr>
          <a:xfrm>
            <a:off x="317500" y="3232124"/>
            <a:ext cx="7999405" cy="149834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D6CCFD-9992-433E-93CC-B21C1AA8C913}"/>
              </a:ext>
            </a:extLst>
          </p:cNvPr>
          <p:cNvSpPr/>
          <p:nvPr/>
        </p:nvSpPr>
        <p:spPr>
          <a:xfrm>
            <a:off x="436562" y="4835436"/>
            <a:ext cx="11374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из этого правила имеется несколько возникших давно исключений: 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– вода; NH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аммиак;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гидразин; PH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AsH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арсин; SbH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BiH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висмутин.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гидридов используют более простые названия, добавляя к названию элемента суффикс «-ан». Например, BH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метан, SiH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3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8C4B34-DBEA-4C03-AA63-A2350EE45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6" b="8148"/>
          <a:stretch/>
        </p:blipFill>
        <p:spPr>
          <a:xfrm>
            <a:off x="1809750" y="1155700"/>
            <a:ext cx="8572500" cy="554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71C8F-1F6E-428A-AA1F-C6F6751E7467}"/>
              </a:ext>
            </a:extLst>
          </p:cNvPr>
          <p:cNvSpPr txBox="1"/>
          <p:nvPr/>
        </p:nvSpPr>
        <p:spPr>
          <a:xfrm>
            <a:off x="2755900" y="317500"/>
            <a:ext cx="523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В «Моей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22552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A50257-726A-4288-9B3F-AC015700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46148" b="42407"/>
          <a:stretch/>
        </p:blipFill>
        <p:spPr>
          <a:xfrm>
            <a:off x="171450" y="1384300"/>
            <a:ext cx="5536062" cy="382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29A64D-8B73-4C8B-B2CD-E4A5453E3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7" r="25704" b="22408"/>
          <a:stretch/>
        </p:blipFill>
        <p:spPr>
          <a:xfrm>
            <a:off x="6096000" y="1384300"/>
            <a:ext cx="5415492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63F5A-3DD9-46A9-8C8F-9D876340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" t="11295" r="12519" b="10556"/>
          <a:stretch/>
        </p:blipFill>
        <p:spPr>
          <a:xfrm>
            <a:off x="342900" y="1333500"/>
            <a:ext cx="6172200" cy="44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FA4200-4A62-49F9-A916-3E4AC3E1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t="19630" r="4370" b="14445"/>
          <a:stretch/>
        </p:blipFill>
        <p:spPr>
          <a:xfrm>
            <a:off x="1651000" y="1270000"/>
            <a:ext cx="8089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EC42C3-B582-4C3F-97E5-234BE615A362}"/>
              </a:ext>
            </a:extLst>
          </p:cNvPr>
          <p:cNvSpPr/>
          <p:nvPr/>
        </p:nvSpPr>
        <p:spPr>
          <a:xfrm>
            <a:off x="2274312" y="401022"/>
            <a:ext cx="6678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Основания: состав, классификация, номенклатура</a:t>
            </a:r>
            <a:endParaRPr lang="ru-RU" sz="2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128EAC-9487-4A0A-A160-CB57AA248B37}"/>
              </a:ext>
            </a:extLst>
          </p:cNvPr>
          <p:cNvSpPr/>
          <p:nvPr/>
        </p:nvSpPr>
        <p:spPr>
          <a:xfrm>
            <a:off x="165100" y="1104900"/>
            <a:ext cx="1186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legreya Sans"/>
              </a:rPr>
              <a:t>Описание: </a:t>
            </a:r>
            <a:r>
              <a:rPr lang="ru-RU" dirty="0">
                <a:solidFill>
                  <a:srgbClr val="666666"/>
                </a:solidFill>
                <a:latin typeface="Alegreya Sans"/>
              </a:rPr>
              <a:t>Тес­т нап­ра­влен на про­вер­ку пла­ни­ру­е­мых ре­зуль­та­тов на уро­ке «Ос­но­ва­ни­я: сос­тав, клас­си­фи­ка­ци­я, но­мен­кла­ту­ра».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ACB14D-47F0-4B93-9520-AE290D8EECDE}"/>
              </a:ext>
            </a:extLst>
          </p:cNvPr>
          <p:cNvSpPr/>
          <p:nvPr/>
        </p:nvSpPr>
        <p:spPr>
          <a:xfrm>
            <a:off x="4017286" y="6241534"/>
            <a:ext cx="476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legreya Sans"/>
              </a:rPr>
              <a:t>Опубликовал(а): </a:t>
            </a:r>
            <a:r>
              <a:rPr lang="ru-RU" dirty="0" err="1">
                <a:solidFill>
                  <a:srgbClr val="000000"/>
                </a:solidFill>
                <a:latin typeface="Alegreya Sans"/>
              </a:rPr>
              <a:t>Ладенкова</a:t>
            </a:r>
            <a:r>
              <a:rPr lang="ru-RU" dirty="0">
                <a:solidFill>
                  <a:srgbClr val="000000"/>
                </a:solidFill>
                <a:latin typeface="Alegreya Sans"/>
              </a:rPr>
              <a:t> Инна Михайловна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B75E6-8E91-4C67-A9A2-A1983620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11" b="25926"/>
          <a:stretch/>
        </p:blipFill>
        <p:spPr>
          <a:xfrm>
            <a:off x="1327150" y="1778000"/>
            <a:ext cx="85725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EEB2B-6EDF-4789-893B-DC866178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11" r="3629" b="9630"/>
          <a:stretch/>
        </p:blipFill>
        <p:spPr>
          <a:xfrm>
            <a:off x="3778250" y="1371600"/>
            <a:ext cx="8261350" cy="50927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89B10-E441-4A3E-A903-59FBDC270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7" r="30444" b="25370"/>
          <a:stretch/>
        </p:blipFill>
        <p:spPr>
          <a:xfrm>
            <a:off x="0" y="1181100"/>
            <a:ext cx="5418997" cy="39243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875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BFCEBE-6FB5-46DD-AD06-A467B69D7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3" t="21111" r="2741" b="15185"/>
          <a:stretch/>
        </p:blipFill>
        <p:spPr>
          <a:xfrm>
            <a:off x="150628" y="1257432"/>
            <a:ext cx="5945372" cy="471156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2B204-051C-43A6-B2EC-87C996361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0" t="16111" r="3629" b="6296"/>
          <a:stretch/>
        </p:blipFill>
        <p:spPr>
          <a:xfrm>
            <a:off x="6400800" y="1257432"/>
            <a:ext cx="5397500" cy="471156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157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46D3B-ABB5-4294-A73C-74C0CCC9C109}"/>
              </a:ext>
            </a:extLst>
          </p:cNvPr>
          <p:cNvSpPr/>
          <p:nvPr/>
        </p:nvSpPr>
        <p:spPr>
          <a:xfrm>
            <a:off x="8245201" y="5732888"/>
            <a:ext cx="3632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7638C"/>
                </a:solidFill>
                <a:latin typeface="Arial" panose="020B0604020202020204" pitchFamily="34" charset="0"/>
                <a:hlinkClick r:id="rId2" tooltip="Добкина Ирина Владимировна &#10;    учитель&#10;    Красноярский край"/>
              </a:rPr>
              <a:t>Автор разработки </a:t>
            </a:r>
            <a:r>
              <a:rPr lang="ru-RU" dirty="0" err="1">
                <a:solidFill>
                  <a:srgbClr val="27638C"/>
                </a:solidFill>
                <a:latin typeface="Arial" panose="020B0604020202020204" pitchFamily="34" charset="0"/>
                <a:hlinkClick r:id="rId2" tooltip="Добкина Ирина Владимировна &#10;    учитель&#10;    Красноярский край"/>
              </a:rPr>
              <a:t>Добкина</a:t>
            </a:r>
            <a:r>
              <a:rPr lang="ru-RU" dirty="0">
                <a:solidFill>
                  <a:srgbClr val="27638C"/>
                </a:solidFill>
                <a:latin typeface="Arial" panose="020B0604020202020204" pitchFamily="34" charset="0"/>
                <a:hlinkClick r:id="rId2" tooltip="Добкина Ирина Владимировна &#10;    учитель&#10;    Красноярский край"/>
              </a:rPr>
              <a:t> И. В</a:t>
            </a:r>
            <a:r>
              <a:rPr lang="ru-RU" dirty="0">
                <a:solidFill>
                  <a:srgbClr val="27638C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5CEE1C-D319-42B7-BF93-A992050EED0B}"/>
              </a:ext>
            </a:extLst>
          </p:cNvPr>
          <p:cNvSpPr/>
          <p:nvPr/>
        </p:nvSpPr>
        <p:spPr>
          <a:xfrm>
            <a:off x="4694719" y="285234"/>
            <a:ext cx="280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«Химическое лото»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20EB55-277B-4324-8309-6B5EF5BA6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98314"/>
              </p:ext>
            </p:extLst>
          </p:nvPr>
        </p:nvGraphicFramePr>
        <p:xfrm>
          <a:off x="135573" y="1403146"/>
          <a:ext cx="3961129" cy="1294132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2327432263"/>
                    </a:ext>
                  </a:extLst>
                </a:gridCol>
                <a:gridCol w="767397">
                  <a:extLst>
                    <a:ext uri="{9D8B030D-6E8A-4147-A177-3AD203B41FA5}">
                      <a16:colId xmlns:a16="http://schemas.microsoft.com/office/drawing/2014/main" val="2316458017"/>
                    </a:ext>
                  </a:extLst>
                </a:gridCol>
                <a:gridCol w="767397">
                  <a:extLst>
                    <a:ext uri="{9D8B030D-6E8A-4147-A177-3AD203B41FA5}">
                      <a16:colId xmlns:a16="http://schemas.microsoft.com/office/drawing/2014/main" val="1970636123"/>
                    </a:ext>
                  </a:extLst>
                </a:gridCol>
                <a:gridCol w="1343660">
                  <a:extLst>
                    <a:ext uri="{9D8B030D-6E8A-4147-A177-3AD203B41FA5}">
                      <a16:colId xmlns:a16="http://schemas.microsoft.com/office/drawing/2014/main" val="3360322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Zn</a:t>
                      </a:r>
                      <a:r>
                        <a:rPr lang="ru-RU" sz="1400" dirty="0">
                          <a:effectLst/>
                        </a:rPr>
                        <a:t>(OH)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H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CO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(PO4)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62896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Fe</a:t>
                      </a:r>
                      <a:r>
                        <a:rPr lang="ru-RU" sz="1400" dirty="0">
                          <a:effectLst/>
                        </a:rPr>
                        <a:t>(OH)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BaCl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Cu(OH)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Na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SiO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9233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ZnSO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Cu(NO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FeCO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2053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PO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HNO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Ca</a:t>
                      </a:r>
                      <a:r>
                        <a:rPr lang="ru-RU" sz="1400" dirty="0">
                          <a:effectLst/>
                        </a:rPr>
                        <a:t>(OH)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H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SO</a:t>
                      </a:r>
                      <a:r>
                        <a:rPr lang="ru-RU" sz="1400" baseline="-250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8078396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22E9DD7-A8B8-471E-A4BB-96DE8FB58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58043"/>
              </p:ext>
            </p:extLst>
          </p:nvPr>
        </p:nvGraphicFramePr>
        <p:xfrm>
          <a:off x="4720119" y="972462"/>
          <a:ext cx="4937127" cy="2325148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246422">
                  <a:extLst>
                    <a:ext uri="{9D8B030D-6E8A-4147-A177-3AD203B41FA5}">
                      <a16:colId xmlns:a16="http://schemas.microsoft.com/office/drawing/2014/main" val="2972254451"/>
                    </a:ext>
                  </a:extLst>
                </a:gridCol>
                <a:gridCol w="1035988">
                  <a:extLst>
                    <a:ext uri="{9D8B030D-6E8A-4147-A177-3AD203B41FA5}">
                      <a16:colId xmlns:a16="http://schemas.microsoft.com/office/drawing/2014/main" val="1144308907"/>
                    </a:ext>
                  </a:extLst>
                </a:gridCol>
                <a:gridCol w="1035988">
                  <a:extLst>
                    <a:ext uri="{9D8B030D-6E8A-4147-A177-3AD203B41FA5}">
                      <a16:colId xmlns:a16="http://schemas.microsoft.com/office/drawing/2014/main" val="3350759059"/>
                    </a:ext>
                  </a:extLst>
                </a:gridCol>
                <a:gridCol w="1618729">
                  <a:extLst>
                    <a:ext uri="{9D8B030D-6E8A-4147-A177-3AD203B41FA5}">
                      <a16:colId xmlns:a16="http://schemas.microsoft.com/office/drawing/2014/main" val="1647203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Азотная кислота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Нитрат меди(II)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Хлорид бария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Сульфид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калия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768789467"/>
                  </a:ext>
                </a:extLst>
              </a:tr>
              <a:tr h="784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Сульфит цинка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Гидроксид меди(II)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Сульфат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натрия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26143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Гидроксид кальция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Силикат натрия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Угольная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Гидроксид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цинка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1186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Ортофосфат меди(II)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Гидроксид железа(III)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Kарбонат железа(II)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Ортофосфорная кислота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33259484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AEC8D9C-F621-4D0C-8F18-49AA7CA0F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095369"/>
            <a:ext cx="25658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Карта. Химические формулы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0561CDA-546F-4098-9644-B33D71CB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67705"/>
              </p:ext>
            </p:extLst>
          </p:nvPr>
        </p:nvGraphicFramePr>
        <p:xfrm>
          <a:off x="71353" y="3428999"/>
          <a:ext cx="4467560" cy="2546828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1116890">
                  <a:extLst>
                    <a:ext uri="{9D8B030D-6E8A-4147-A177-3AD203B41FA5}">
                      <a16:colId xmlns:a16="http://schemas.microsoft.com/office/drawing/2014/main" val="1727837930"/>
                    </a:ext>
                  </a:extLst>
                </a:gridCol>
                <a:gridCol w="1116890">
                  <a:extLst>
                    <a:ext uri="{9D8B030D-6E8A-4147-A177-3AD203B41FA5}">
                      <a16:colId xmlns:a16="http://schemas.microsoft.com/office/drawing/2014/main" val="245165361"/>
                    </a:ext>
                  </a:extLst>
                </a:gridCol>
                <a:gridCol w="1116890">
                  <a:extLst>
                    <a:ext uri="{9D8B030D-6E8A-4147-A177-3AD203B41FA5}">
                      <a16:colId xmlns:a16="http://schemas.microsoft.com/office/drawing/2014/main" val="4165263284"/>
                    </a:ext>
                  </a:extLst>
                </a:gridCol>
                <a:gridCol w="1116890">
                  <a:extLst>
                    <a:ext uri="{9D8B030D-6E8A-4147-A177-3AD203B41FA5}">
                      <a16:colId xmlns:a16="http://schemas.microsoft.com/office/drawing/2014/main" val="1995970909"/>
                    </a:ext>
                  </a:extLst>
                </a:gridCol>
              </a:tblGrid>
              <a:tr h="50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Соляная кислота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Ортофосфат</a:t>
                      </a:r>
                      <a:r>
                        <a:rPr lang="ru-RU" sz="1400" dirty="0">
                          <a:effectLst/>
                        </a:rPr>
                        <a:t> натрия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Силикат бария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Гидроксид свинца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0810803"/>
                  </a:ext>
                </a:extLst>
              </a:tr>
              <a:tr h="537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Нитрат калия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Сероводородная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Kарбонат</a:t>
                      </a:r>
                      <a:r>
                        <a:rPr lang="ru-RU" sz="1400" dirty="0">
                          <a:effectLst/>
                        </a:rPr>
                        <a:t> серебра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Сульфат магния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07529275"/>
                  </a:ext>
                </a:extLst>
              </a:tr>
              <a:tr h="751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Сульфит железа(II)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Гидроксид кальция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Сернистая кислота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Хлорид кальция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82553920"/>
                  </a:ext>
                </a:extLst>
              </a:tr>
              <a:tr h="691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Гидроксид меди(II)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Нитрат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бария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Сульфид цинка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Kремниевая</a:t>
                      </a:r>
                      <a:r>
                        <a:rPr lang="ru-RU" sz="1400" dirty="0">
                          <a:effectLst/>
                        </a:rPr>
                        <a:t> кислота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5180850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3F7CDD9-81DF-49A7-8289-AB28AEBF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3" y="2889056"/>
            <a:ext cx="49371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Карта. Названия неорганических веществ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56F8CC0-0522-4099-B11B-74B35A67A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89878"/>
              </p:ext>
            </p:extLst>
          </p:nvPr>
        </p:nvGraphicFramePr>
        <p:xfrm>
          <a:off x="5065012" y="3922807"/>
          <a:ext cx="4777486" cy="1508516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1168163">
                  <a:extLst>
                    <a:ext uri="{9D8B030D-6E8A-4147-A177-3AD203B41FA5}">
                      <a16:colId xmlns:a16="http://schemas.microsoft.com/office/drawing/2014/main" val="1976496672"/>
                    </a:ext>
                  </a:extLst>
                </a:gridCol>
                <a:gridCol w="1019147">
                  <a:extLst>
                    <a:ext uri="{9D8B030D-6E8A-4147-A177-3AD203B41FA5}">
                      <a16:colId xmlns:a16="http://schemas.microsoft.com/office/drawing/2014/main" val="993200785"/>
                    </a:ext>
                  </a:extLst>
                </a:gridCol>
                <a:gridCol w="1019147">
                  <a:extLst>
                    <a:ext uri="{9D8B030D-6E8A-4147-A177-3AD203B41FA5}">
                      <a16:colId xmlns:a16="http://schemas.microsoft.com/office/drawing/2014/main" val="2944246936"/>
                    </a:ext>
                  </a:extLst>
                </a:gridCol>
                <a:gridCol w="1571029">
                  <a:extLst>
                    <a:ext uri="{9D8B030D-6E8A-4147-A177-3AD203B41FA5}">
                      <a16:colId xmlns:a16="http://schemas.microsoft.com/office/drawing/2014/main" val="4006476662"/>
                    </a:ext>
                  </a:extLst>
                </a:gridCol>
              </a:tblGrid>
              <a:tr h="37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Ba(NO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HCl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Ag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CO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23544442"/>
                  </a:ext>
                </a:extLst>
              </a:tr>
              <a:tr h="37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ZnS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Pb(OH)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KNO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PO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29473602"/>
                  </a:ext>
                </a:extLst>
              </a:tr>
              <a:tr h="37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BaSiO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MgSO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Cu(OH)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39547120"/>
                  </a:ext>
                </a:extLst>
              </a:tr>
              <a:tr h="37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CaCl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FeSO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Ca(OH)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H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SiO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4724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D8CFBC-95C7-4BCF-AFB0-4D06C19A9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30185" r="12667" b="44444"/>
          <a:stretch/>
        </p:blipFill>
        <p:spPr>
          <a:xfrm>
            <a:off x="117452" y="1625600"/>
            <a:ext cx="11957096" cy="307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20326-A777-4D22-8EEC-6E91948DFD03}"/>
              </a:ext>
            </a:extLst>
          </p:cNvPr>
          <p:cNvSpPr txBox="1"/>
          <p:nvPr/>
        </p:nvSpPr>
        <p:spPr>
          <a:xfrm>
            <a:off x="4959350" y="286799"/>
            <a:ext cx="143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839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BCF269-7AA7-4E22-98EB-9CBA5B7C2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042"/>
            <a:ext cx="2846920" cy="4228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8588F-3DDF-4A7C-A362-23F494EF6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092">
            <a:off x="2687703" y="2366879"/>
            <a:ext cx="2413295" cy="3727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42B144-CBA6-45B1-A11E-F2FCC1FBE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264">
            <a:off x="6506782" y="2231149"/>
            <a:ext cx="2617835" cy="3727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C7971D-C51A-49D4-926D-205B6483A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057">
            <a:off x="9228595" y="1728043"/>
            <a:ext cx="2831068" cy="4304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2CFD8-58F2-4C41-A275-ACB147FD619C}"/>
              </a:ext>
            </a:extLst>
          </p:cNvPr>
          <p:cNvSpPr txBox="1"/>
          <p:nvPr/>
        </p:nvSpPr>
        <p:spPr>
          <a:xfrm>
            <a:off x="2700974" y="321024"/>
            <a:ext cx="59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Карточки для закрепления тривиальных названий  соединений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8267D-EA3E-415E-8815-562520BC0B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13143"/>
          <a:stretch/>
        </p:blipFill>
        <p:spPr>
          <a:xfrm>
            <a:off x="4186323" y="1448729"/>
            <a:ext cx="3253242" cy="34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C9BE0-8AEC-4300-A4EB-B1D85EA1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" y="1282700"/>
            <a:ext cx="7523131" cy="4648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D68B3-0110-4769-BC1A-7E94F5B325D1}"/>
              </a:ext>
            </a:extLst>
          </p:cNvPr>
          <p:cNvSpPr txBox="1"/>
          <p:nvPr/>
        </p:nvSpPr>
        <p:spPr>
          <a:xfrm>
            <a:off x="7835900" y="1282700"/>
            <a:ext cx="353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по номенклатуре неорганических соединений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A579E-9BF9-46E3-A557-DE996C817928}"/>
              </a:ext>
            </a:extLst>
          </p:cNvPr>
          <p:cNvSpPr txBox="1"/>
          <p:nvPr/>
        </p:nvSpPr>
        <p:spPr>
          <a:xfrm>
            <a:off x="7835900" y="2534147"/>
            <a:ext cx="4127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первом этапе изучения названий неорганических соединений закрепляются знания основ номенклатуры,  а потом эти знания превращаем в навык: дети соревнуются не просто по качеству определения вещества, но и по скорости определения соответствия формулы вещества и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32421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AA36E-BB11-473C-986A-FEBDEF890159}"/>
              </a:ext>
            </a:extLst>
          </p:cNvPr>
          <p:cNvSpPr txBox="1"/>
          <p:nvPr/>
        </p:nvSpPr>
        <p:spPr>
          <a:xfrm>
            <a:off x="3162300" y="2413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данной темы в курсе химии 8 класса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34D9C-6C65-41D8-95A3-3D63063CD4BD}"/>
              </a:ext>
            </a:extLst>
          </p:cNvPr>
          <p:cNvSpPr txBox="1"/>
          <p:nvPr/>
        </p:nvSpPr>
        <p:spPr>
          <a:xfrm>
            <a:off x="3613150" y="641410"/>
            <a:ext cx="4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 и КТП взяты ДРУГИХ АВТОРОВ,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6D74E2-3C11-4AB6-9314-1FD347939B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700" y="1481033"/>
          <a:ext cx="9791700" cy="381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187285706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350872371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233348116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3709196623"/>
                    </a:ext>
                  </a:extLst>
                </a:gridCol>
              </a:tblGrid>
              <a:tr h="56018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 к тором изучается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изучения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23052"/>
                  </a:ext>
                </a:extLst>
              </a:tr>
              <a:tr h="56018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Новошинский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классы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3.Классификация сложных неорганических веществ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71714"/>
                  </a:ext>
                </a:extLst>
              </a:tr>
              <a:tr h="57025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Журин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Важнейшие классы неорганических веществ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00589"/>
                  </a:ext>
                </a:extLst>
              </a:tr>
              <a:tr h="39748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Рудзитис Г.Э.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Аналогично темам из конструктора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98414"/>
                  </a:ext>
                </a:extLst>
              </a:tr>
              <a:tr h="41883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Габриелян О.С.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классы,  в т.ч. И бинарные соединения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Соединения химических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5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94DDC-5991-450A-83C1-C8A07D5E7626}"/>
              </a:ext>
            </a:extLst>
          </p:cNvPr>
          <p:cNvSpPr txBox="1"/>
          <p:nvPr/>
        </p:nvSpPr>
        <p:spPr>
          <a:xfrm>
            <a:off x="3784600" y="40536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941AB-DF8E-4413-B8BD-D6EB57A48D4C}"/>
              </a:ext>
            </a:extLst>
          </p:cNvPr>
          <p:cNvSpPr txBox="1"/>
          <p:nvPr/>
        </p:nvSpPr>
        <p:spPr>
          <a:xfrm>
            <a:off x="482600" y="1485900"/>
            <a:ext cx="10833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Г.Л.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Графические диктанты по химии. Рабочая тетрадь. 8 класс. – М.: «ВАКО», 2017. – 80 с.: ил.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978-5-408-03573-1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Катаева Л.Г., Толкачева Т.К. Химия: Карточки-задания по неорганической химии: 8 класс.: Книга для учителя. – М.: Просвещение, 1998. – 126 с. - 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5-09-008131-Х.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Габрусева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Н.И.. Тематический контроль по химии. Основная школа. Часть 1. 8 класс. Тетрадь проверочных, контрольных работ и тестов/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Габрусева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Н.И. – М.: «Интеллект-центр», 2004 – 120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Уроки химии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интергральной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методическое пособие / Т.К. Толкачева, Л.Г.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Лазыкина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З.К. Левитина и др. – М.: Дрофа, 2007. – 174 с.: ил.. – (Мастер-класс).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978-5-358-01402-2.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Габриелян О.С. Химия в тестах, задачах, упражнениях, 8 класс: учебное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пососбие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учебнику О.С. Габриеляна/ О.С. Габриелян,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Т.В.Смирнова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С.А.Сладков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5-е изд., стереотип. – М.: Дрофа, 2019. – 221 с. .: ил.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978-5-358-21544-3.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И.И.Зайковский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Занимательная химия. – М.: Государственное учебно-педагогическое издательство министерства просвещения РСФСР, 1958 г. – 128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Занимательные задачи по химии/ Под редакцией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Н.Е.Дерябиной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ИПО «У Никитских ворот», - 48 с.: ил.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978-5-91366-186-9</a:t>
            </a:r>
          </a:p>
        </p:txBody>
      </p:sp>
    </p:spTree>
    <p:extLst>
      <p:ext uri="{BB962C8B-B14F-4D97-AF65-F5344CB8AC3E}">
        <p14:creationId xmlns:p14="http://schemas.microsoft.com/office/powerpoint/2010/main" val="1352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4F7107-C6F4-4A4D-8B41-4DB575490141}"/>
              </a:ext>
            </a:extLst>
          </p:cNvPr>
          <p:cNvSpPr/>
          <p:nvPr/>
        </p:nvSpPr>
        <p:spPr>
          <a:xfrm>
            <a:off x="514350" y="5455334"/>
            <a:ext cx="1116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Ссылка на </a:t>
            </a:r>
            <a:r>
              <a:rPr lang="ru-RU" dirty="0" err="1"/>
              <a:t>гугл</a:t>
            </a:r>
            <a:r>
              <a:rPr lang="ru-RU" dirty="0"/>
              <a:t>-опрос </a:t>
            </a:r>
            <a:r>
              <a:rPr lang="en-US" dirty="0">
                <a:hlinkClick r:id="rId2"/>
              </a:rPr>
              <a:t>https://docs.google.com/forms/d/e/1FAIpQLSeHMJ9botkugylE2XV2PJFy2-spzg4kAUTa5a0VJ4ZIlBWEBA/viewform?usp=sharing</a:t>
            </a:r>
            <a:r>
              <a:rPr lang="ru-RU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CC38C0-972F-4A13-9B60-71459D77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7" y="1217919"/>
            <a:ext cx="5937505" cy="3902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C235A8-45E4-4EC9-9337-532B4C3C1F0C}"/>
              </a:ext>
            </a:extLst>
          </p:cNvPr>
          <p:cNvSpPr txBox="1"/>
          <p:nvPr/>
        </p:nvSpPr>
        <p:spPr>
          <a:xfrm>
            <a:off x="6324602" y="5009583"/>
            <a:ext cx="2959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Просьба, пройти опрос </a:t>
            </a:r>
          </a:p>
        </p:txBody>
      </p:sp>
      <p:sp>
        <p:nvSpPr>
          <p:cNvPr id="9" name="Стрелка: изогнутая влево 8">
            <a:extLst>
              <a:ext uri="{FF2B5EF4-FFF2-40B4-BE49-F238E27FC236}">
                <a16:creationId xmlns:a16="http://schemas.microsoft.com/office/drawing/2014/main" id="{BEF1C779-C9F5-4154-A2AE-504A2F30D5DF}"/>
              </a:ext>
            </a:extLst>
          </p:cNvPr>
          <p:cNvSpPr/>
          <p:nvPr/>
        </p:nvSpPr>
        <p:spPr>
          <a:xfrm>
            <a:off x="9747249" y="5166145"/>
            <a:ext cx="438152" cy="5277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02" y="2569046"/>
            <a:ext cx="435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Эл.почта</a:t>
            </a:r>
            <a:r>
              <a:rPr lang="ru-RU" dirty="0" smtClean="0"/>
              <a:t>: </a:t>
            </a:r>
            <a:r>
              <a:rPr lang="en-US" dirty="0" smtClean="0">
                <a:hlinkClick r:id="rId4"/>
              </a:rPr>
              <a:t>gemchug773@mail.ru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ru-RU" dirty="0" smtClean="0"/>
              <a:t>Персональный сайт </a:t>
            </a:r>
            <a:r>
              <a:rPr lang="en-US" dirty="0">
                <a:hlinkClick r:id="rId5"/>
              </a:rPr>
              <a:t>https://gemchug773-ramurovskaya.edumsko.ru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4A6F-E7E1-4390-A42E-483DD45FA53F}"/>
              </a:ext>
            </a:extLst>
          </p:cNvPr>
          <p:cNvSpPr txBox="1"/>
          <p:nvPr/>
        </p:nvSpPr>
        <p:spPr>
          <a:xfrm>
            <a:off x="2438400" y="157480"/>
            <a:ext cx="623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запоминания информации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61AA56-9652-4F00-ACB3-83992FB5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60225"/>
              </p:ext>
            </p:extLst>
          </p:nvPr>
        </p:nvGraphicFramePr>
        <p:xfrm>
          <a:off x="88900" y="1092200"/>
          <a:ext cx="119634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2315091115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530502409"/>
                    </a:ext>
                  </a:extLst>
                </a:gridCol>
                <a:gridCol w="6007100">
                  <a:extLst>
                    <a:ext uri="{9D8B030D-6E8A-4147-A177-3AD203B41FA5}">
                      <a16:colId xmlns:a16="http://schemas.microsoft.com/office/drawing/2014/main" val="1979494264"/>
                    </a:ext>
                  </a:extLst>
                </a:gridCol>
                <a:gridCol w="3822700">
                  <a:extLst>
                    <a:ext uri="{9D8B030D-6E8A-4147-A177-3AD203B41FA5}">
                      <a16:colId xmlns:a16="http://schemas.microsoft.com/office/drawing/2014/main" val="651320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метода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6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Интервальное повторение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Повторение  теории через определенные интервалы времени.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 спрашиваем определения классов, названия кислот, солей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4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ассоциаций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Основана  на создании связей и ассоциаций между новой информацией и уже имеющимися знаниями или образами.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Тривиальные  названия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  методика предлагает активно задействовать мыслительный процесс в обучении: задавание вопросов, обсуждение материала с другими людьми (групповое обсуждение).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кислот, тривиальные названия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8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Мультисенсорный 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 методика предполагает использование разных чувств восприятия для усиления памяти.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кислот, солей, номенклатура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7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Структурирование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основан на принципе систематизации данных в четкую и логическую структуру, что помогает их упорядочить, легче запомнить и воспроизвести в будущем.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веществ, номенклатура (ИЮПАК)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69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самоконтроль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 методика предполагает регулярную проверку собственных знаний и акцент на повторении трудных моментов.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по теме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1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 интерес к изучаемому материалу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Основана  на предположении, что когда мы проявляем интерес к изучаемому, наше внимание и мотивация усиливаются, что способствует лучшему запоминанию и пониманию материала.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технологии, проекты, проблемные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2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1AC69-2435-4908-A409-5570C7AA380E}"/>
              </a:ext>
            </a:extLst>
          </p:cNvPr>
          <p:cNvSpPr txBox="1"/>
          <p:nvPr/>
        </p:nvSpPr>
        <p:spPr>
          <a:xfrm>
            <a:off x="3162300" y="2413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данной темы в курсе химии 8 класса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6A6049-647C-4D56-8C61-A19B1CDD06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6800" y="1358597"/>
          <a:ext cx="9791700" cy="457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84">
                  <a:extLst>
                    <a:ext uri="{9D8B030D-6E8A-4147-A177-3AD203B41FA5}">
                      <a16:colId xmlns:a16="http://schemas.microsoft.com/office/drawing/2014/main" val="2187285706"/>
                    </a:ext>
                  </a:extLst>
                </a:gridCol>
                <a:gridCol w="1943040">
                  <a:extLst>
                    <a:ext uri="{9D8B030D-6E8A-4147-A177-3AD203B41FA5}">
                      <a16:colId xmlns:a16="http://schemas.microsoft.com/office/drawing/2014/main" val="3627326877"/>
                    </a:ext>
                  </a:extLst>
                </a:gridCol>
                <a:gridCol w="4865251">
                  <a:extLst>
                    <a:ext uri="{9D8B030D-6E8A-4147-A177-3AD203B41FA5}">
                      <a16:colId xmlns:a16="http://schemas.microsoft.com/office/drawing/2014/main" val="3025944404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1677967498"/>
                    </a:ext>
                  </a:extLst>
                </a:gridCol>
              </a:tblGrid>
              <a:tr h="49743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 к тором изучается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изучения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23052"/>
                  </a:ext>
                </a:extLst>
              </a:tr>
              <a:tr h="49743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классами неорганических веществ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652863"/>
                  </a:ext>
                </a:extLst>
              </a:tr>
              <a:tr h="49743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«Кислород. Водород».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71714"/>
                  </a:ext>
                </a:extLst>
              </a:tr>
              <a:tr h="85858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Кислоты, соли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«Водород. Понятие о кислотах и солях»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00589"/>
                  </a:ext>
                </a:extLst>
              </a:tr>
              <a:tr h="49743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Количественные отношения в химии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января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98414"/>
                  </a:ext>
                </a:extLst>
              </a:tr>
              <a:tr h="4974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свойств классов  неорганических веществ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97187"/>
                  </a:ext>
                </a:extLst>
              </a:tr>
              <a:tr h="122654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Основные классы неорганических соединений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Середина февраля (перед каникулами)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549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18C1EA-FA80-4B48-B544-8B228F05C1A8}"/>
              </a:ext>
            </a:extLst>
          </p:cNvPr>
          <p:cNvSpPr txBox="1"/>
          <p:nvPr/>
        </p:nvSpPr>
        <p:spPr>
          <a:xfrm>
            <a:off x="3016250" y="7424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 и КТП взяты из конструктора БЕЗ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0502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CDDCF-40F9-4542-99F4-D9C770A821C1}"/>
              </a:ext>
            </a:extLst>
          </p:cNvPr>
          <p:cNvSpPr txBox="1"/>
          <p:nvPr/>
        </p:nvSpPr>
        <p:spPr>
          <a:xfrm>
            <a:off x="1765300" y="1429434"/>
            <a:ext cx="867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классами неорганических веществ происходит раньше изучения раздела «Основные классы неорганических соединений»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9C0BD2D-FAF5-4EC0-99E0-8C9D33AA5398}"/>
              </a:ext>
            </a:extLst>
          </p:cNvPr>
          <p:cNvCxnSpPr/>
          <p:nvPr/>
        </p:nvCxnSpPr>
        <p:spPr>
          <a:xfrm flipH="1">
            <a:off x="1765300" y="2814429"/>
            <a:ext cx="1841500" cy="944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B7E3D74-B30E-4F09-B866-719FE0B6DFF2}"/>
              </a:ext>
            </a:extLst>
          </p:cNvPr>
          <p:cNvCxnSpPr/>
          <p:nvPr/>
        </p:nvCxnSpPr>
        <p:spPr>
          <a:xfrm>
            <a:off x="6553200" y="2814429"/>
            <a:ext cx="2146300" cy="944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41080D-6B0B-4C9D-828A-CD263F1EE279}"/>
              </a:ext>
            </a:extLst>
          </p:cNvPr>
          <p:cNvSpPr txBox="1"/>
          <p:nvPr/>
        </p:nvSpPr>
        <p:spPr>
          <a:xfrm>
            <a:off x="520700" y="3987799"/>
            <a:ext cx="397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классификации неорганических соединений при ознакомлении с Оксидами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DA731-D23F-4320-81CC-D5ACD8171291}"/>
              </a:ext>
            </a:extLst>
          </p:cNvPr>
          <p:cNvSpPr txBox="1"/>
          <p:nvPr/>
        </p:nvSpPr>
        <p:spPr>
          <a:xfrm>
            <a:off x="6711950" y="3833910"/>
            <a:ext cx="495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классификацию неорганических соединений при изучении раздела «Основные классы неорганических соединений»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A03CCB-41B5-4EEE-A2B0-BE887A953D1C}"/>
              </a:ext>
            </a:extLst>
          </p:cNvPr>
          <p:cNvSpPr/>
          <p:nvPr/>
        </p:nvSpPr>
        <p:spPr>
          <a:xfrm>
            <a:off x="4254500" y="3632200"/>
            <a:ext cx="2146300" cy="13712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54ED6-1016-4A4E-A7C8-956FBBA29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8" t="25371" r="13259" b="18519"/>
          <a:stretch/>
        </p:blipFill>
        <p:spPr>
          <a:xfrm>
            <a:off x="1359923" y="1169431"/>
            <a:ext cx="8903582" cy="53848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DDDB7-9DD8-43E1-88E7-7BEBB9A767A5}"/>
              </a:ext>
            </a:extLst>
          </p:cNvPr>
          <p:cNvSpPr/>
          <p:nvPr/>
        </p:nvSpPr>
        <p:spPr>
          <a:xfrm>
            <a:off x="2718109" y="183634"/>
            <a:ext cx="5984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неорганических веществ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C905F-4212-47C8-B6EB-6405F22B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45" y="1019183"/>
            <a:ext cx="8590909" cy="50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1806</Words>
  <Application>Microsoft Office PowerPoint</Application>
  <PresentationFormat>Широкоэкранный</PresentationFormat>
  <Paragraphs>533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Alegreya Sans</vt:lpstr>
      <vt:lpstr>Arial</vt:lpstr>
      <vt:lpstr>Calibri</vt:lpstr>
      <vt:lpstr>Calibri Light</vt:lpstr>
      <vt:lpstr>Times New Roman</vt:lpstr>
      <vt:lpstr>Тема Office</vt:lpstr>
      <vt:lpstr>«Классификация неорганических соединений. Номенклатура неорганических соединений по ИЮПАК, тривиальные (традиционные) названия»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user1</cp:lastModifiedBy>
  <cp:revision>103</cp:revision>
  <dcterms:created xsi:type="dcterms:W3CDTF">2021-08-23T14:20:13Z</dcterms:created>
  <dcterms:modified xsi:type="dcterms:W3CDTF">2024-03-04T12:25:16Z</dcterms:modified>
</cp:coreProperties>
</file>